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9" r:id="rId2"/>
    <p:sldId id="270" r:id="rId3"/>
    <p:sldId id="291" r:id="rId4"/>
    <p:sldId id="289" r:id="rId5"/>
    <p:sldId id="293" r:id="rId6"/>
    <p:sldId id="294" r:id="rId7"/>
    <p:sldId id="295" r:id="rId8"/>
    <p:sldId id="296" r:id="rId9"/>
    <p:sldId id="301" r:id="rId10"/>
    <p:sldId id="271" r:id="rId11"/>
    <p:sldId id="272" r:id="rId12"/>
    <p:sldId id="312" r:id="rId13"/>
    <p:sldId id="274" r:id="rId14"/>
    <p:sldId id="288" r:id="rId15"/>
    <p:sldId id="345" r:id="rId16"/>
    <p:sldId id="286" r:id="rId17"/>
    <p:sldId id="313" r:id="rId18"/>
    <p:sldId id="297" r:id="rId19"/>
    <p:sldId id="314" r:id="rId20"/>
    <p:sldId id="315" r:id="rId21"/>
    <p:sldId id="276" r:id="rId22"/>
    <p:sldId id="278" r:id="rId23"/>
    <p:sldId id="320" r:id="rId24"/>
    <p:sldId id="280" r:id="rId25"/>
    <p:sldId id="322" r:id="rId26"/>
    <p:sldId id="321" r:id="rId27"/>
    <p:sldId id="323" r:id="rId28"/>
    <p:sldId id="324" r:id="rId29"/>
    <p:sldId id="328" r:id="rId30"/>
    <p:sldId id="302" r:id="rId31"/>
    <p:sldId id="303" r:id="rId32"/>
    <p:sldId id="316" r:id="rId33"/>
    <p:sldId id="325" r:id="rId34"/>
    <p:sldId id="326" r:id="rId35"/>
    <p:sldId id="317" r:id="rId36"/>
    <p:sldId id="318" r:id="rId37"/>
    <p:sldId id="327" r:id="rId38"/>
    <p:sldId id="335" r:id="rId39"/>
    <p:sldId id="329" r:id="rId40"/>
    <p:sldId id="337" r:id="rId41"/>
    <p:sldId id="338" r:id="rId42"/>
    <p:sldId id="336" r:id="rId43"/>
    <p:sldId id="341" r:id="rId44"/>
    <p:sldId id="342" r:id="rId45"/>
    <p:sldId id="332" r:id="rId46"/>
    <p:sldId id="331" r:id="rId47"/>
    <p:sldId id="330" r:id="rId48"/>
    <p:sldId id="333"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110"/>
    <a:srgbClr val="00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12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1FF19-1DCD-48FB-9DAB-446096194886}" type="datetimeFigureOut">
              <a:rPr lang="it-IT" smtClean="0"/>
              <a:pPr/>
              <a:t>24/10/2018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792B0-3C47-4A24-A00F-05246E97018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F6792B0-3C47-4A24-A00F-05246E97018F}" type="slidenum">
              <a:rPr lang="it-IT" smtClean="0"/>
              <a:pPr/>
              <a:t>17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C55F14-C943-4F8F-BEEA-A46A2114D20C}" type="datetimeFigureOut">
              <a:rPr lang="it-IT" smtClean="0"/>
              <a:pPr/>
              <a:t>24/10/2018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E8D27B-9564-427E-8D04-7362BA543B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55F14-C943-4F8F-BEEA-A46A2114D20C}" type="datetimeFigureOut">
              <a:rPr lang="it-IT" smtClean="0"/>
              <a:pPr/>
              <a:t>24/10/2018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8D27B-9564-427E-8D04-7362BA543B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youtu.be/Qh0nAI9I0p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youtu.be/Qh0nAI9I0pQ"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youtu.be/Qh0nAI9I0pQ"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949270758959636-8959644.jpg"/>
          <p:cNvPicPr>
            <a:picLocks noChangeAspect="1"/>
          </p:cNvPicPr>
          <p:nvPr/>
        </p:nvPicPr>
        <p:blipFill>
          <a:blip r:embed="rId2" cstate="print"/>
          <a:stretch>
            <a:fillRect/>
          </a:stretch>
        </p:blipFill>
        <p:spPr>
          <a:xfrm>
            <a:off x="0" y="2060848"/>
            <a:ext cx="9144000" cy="6086477"/>
          </a:xfrm>
          <a:prstGeom prst="rect">
            <a:avLst/>
          </a:prstGeom>
        </p:spPr>
      </p:pic>
      <p:sp>
        <p:nvSpPr>
          <p:cNvPr id="2" name="Titolo 1"/>
          <p:cNvSpPr>
            <a:spLocks noGrp="1"/>
          </p:cNvSpPr>
          <p:nvPr>
            <p:ph type="ctrTitle"/>
          </p:nvPr>
        </p:nvSpPr>
        <p:spPr>
          <a:xfrm rot="20178948">
            <a:off x="507483" y="3888813"/>
            <a:ext cx="7772400" cy="1470025"/>
          </a:xfrm>
        </p:spPr>
        <p:txBody>
          <a:bodyPr>
            <a:noAutofit/>
          </a:bodyPr>
          <a:lstStyle/>
          <a:p>
            <a:r>
              <a:rPr lang="it-IT" sz="10000" b="1" dirty="0" smtClean="0">
                <a:solidFill>
                  <a:srgbClr val="FF0000"/>
                </a:solidFill>
              </a:rPr>
              <a:t>24.000.000</a:t>
            </a:r>
            <a:endParaRPr lang="it-IT" sz="10000" b="1" dirty="0">
              <a:solidFill>
                <a:srgbClr val="FF0000"/>
              </a:solidFill>
            </a:endParaRPr>
          </a:p>
        </p:txBody>
      </p:sp>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556792"/>
            <a:ext cx="9144000" cy="3933056"/>
          </a:xfrm>
        </p:spPr>
        <p:txBody>
          <a:bodyPr>
            <a:noAutofit/>
          </a:bodyPr>
          <a:lstStyle/>
          <a:p>
            <a:pPr algn="l"/>
            <a:r>
              <a:rPr lang="en-US" sz="3600" dirty="0" smtClean="0"/>
              <a:t>Since the 1820’s migration started but it was only  at the beginning, and the transoceanic and permanent departures were a poor consistency phenomenon:</a:t>
            </a:r>
            <a:endParaRPr lang="en-US" sz="36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o 28"/>
          <p:cNvGrpSpPr/>
          <p:nvPr/>
        </p:nvGrpSpPr>
        <p:grpSpPr>
          <a:xfrm>
            <a:off x="323528" y="1844824"/>
            <a:ext cx="8650465" cy="4032448"/>
            <a:chOff x="323528" y="1916832"/>
            <a:chExt cx="8650465" cy="4032448"/>
          </a:xfrm>
        </p:grpSpPr>
        <p:pic>
          <p:nvPicPr>
            <p:cNvPr id="8" name="Immagine 7" descr="11995644-Mappa-3D-Wold-in-blu-come-una-mappa-tridimensionale-con-gli-Stati-Uniti-Europa-Africa-Americhe-e-Asi-Archivio-Fotografico.jpg"/>
            <p:cNvPicPr>
              <a:picLocks noChangeAspect="1"/>
            </p:cNvPicPr>
            <p:nvPr/>
          </p:nvPicPr>
          <p:blipFill>
            <a:blip r:embed="rId2" cstate="print"/>
            <a:stretch>
              <a:fillRect/>
            </a:stretch>
          </p:blipFill>
          <p:spPr>
            <a:xfrm>
              <a:off x="323528" y="1916832"/>
              <a:ext cx="8650465" cy="4032448"/>
            </a:xfrm>
            <a:prstGeom prst="rect">
              <a:avLst/>
            </a:prstGeom>
            <a:solidFill>
              <a:srgbClr val="000000"/>
            </a:solidFill>
          </p:spPr>
        </p:pic>
        <p:sp>
          <p:nvSpPr>
            <p:cNvPr id="18" name="Figura a mano libera 17"/>
            <p:cNvSpPr/>
            <p:nvPr/>
          </p:nvSpPr>
          <p:spPr>
            <a:xfrm>
              <a:off x="3059832" y="3068960"/>
              <a:ext cx="1612135" cy="1801258"/>
            </a:xfrm>
            <a:custGeom>
              <a:avLst/>
              <a:gdLst>
                <a:gd name="connsiteX0" fmla="*/ 1586429 w 1612135"/>
                <a:gd name="connsiteY0" fmla="*/ 1836 h 1801258"/>
                <a:gd name="connsiteX1" fmla="*/ 1476260 w 1612135"/>
                <a:gd name="connsiteY1" fmla="*/ 67937 h 1801258"/>
                <a:gd name="connsiteX2" fmla="*/ 771181 w 1612135"/>
                <a:gd name="connsiteY2" fmla="*/ 409460 h 1801258"/>
                <a:gd name="connsiteX3" fmla="*/ 385590 w 1612135"/>
                <a:gd name="connsiteY3" fmla="*/ 1599282 h 1801258"/>
                <a:gd name="connsiteX4" fmla="*/ 0 w 1612135"/>
                <a:gd name="connsiteY4" fmla="*/ 1621315 h 18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135" h="1801258">
                  <a:moveTo>
                    <a:pt x="1586429" y="1836"/>
                  </a:moveTo>
                  <a:cubicBezTo>
                    <a:pt x="1599282" y="918"/>
                    <a:pt x="1612135" y="0"/>
                    <a:pt x="1476260" y="67937"/>
                  </a:cubicBezTo>
                  <a:cubicBezTo>
                    <a:pt x="1340385" y="135874"/>
                    <a:pt x="952959" y="154236"/>
                    <a:pt x="771181" y="409460"/>
                  </a:cubicBezTo>
                  <a:cubicBezTo>
                    <a:pt x="589403" y="664684"/>
                    <a:pt x="514120" y="1397306"/>
                    <a:pt x="385590" y="1599282"/>
                  </a:cubicBezTo>
                  <a:cubicBezTo>
                    <a:pt x="257060" y="1801258"/>
                    <a:pt x="128530" y="1711286"/>
                    <a:pt x="0" y="162131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Figura a mano libera 19"/>
            <p:cNvSpPr/>
            <p:nvPr/>
          </p:nvSpPr>
          <p:spPr>
            <a:xfrm>
              <a:off x="2500829" y="3084723"/>
              <a:ext cx="2137272" cy="405788"/>
            </a:xfrm>
            <a:custGeom>
              <a:avLst/>
              <a:gdLst>
                <a:gd name="connsiteX0" fmla="*/ 2137272 w 2137272"/>
                <a:gd name="connsiteY0" fmla="*/ 0 h 405788"/>
                <a:gd name="connsiteX1" fmla="*/ 1211855 w 2137272"/>
                <a:gd name="connsiteY1" fmla="*/ 308472 h 405788"/>
                <a:gd name="connsiteX2" fmla="*/ 396607 w 2137272"/>
                <a:gd name="connsiteY2" fmla="*/ 396607 h 405788"/>
                <a:gd name="connsiteX3" fmla="*/ 0 w 2137272"/>
                <a:gd name="connsiteY3" fmla="*/ 253388 h 405788"/>
              </a:gdLst>
              <a:ahLst/>
              <a:cxnLst>
                <a:cxn ang="0">
                  <a:pos x="connsiteX0" y="connsiteY0"/>
                </a:cxn>
                <a:cxn ang="0">
                  <a:pos x="connsiteX1" y="connsiteY1"/>
                </a:cxn>
                <a:cxn ang="0">
                  <a:pos x="connsiteX2" y="connsiteY2"/>
                </a:cxn>
                <a:cxn ang="0">
                  <a:pos x="connsiteX3" y="connsiteY3"/>
                </a:cxn>
              </a:cxnLst>
              <a:rect l="l" t="t" r="r" b="b"/>
              <a:pathLst>
                <a:path w="2137272" h="405788">
                  <a:moveTo>
                    <a:pt x="2137272" y="0"/>
                  </a:moveTo>
                  <a:cubicBezTo>
                    <a:pt x="1819619" y="121185"/>
                    <a:pt x="1501966" y="242371"/>
                    <a:pt x="1211855" y="308472"/>
                  </a:cubicBezTo>
                  <a:cubicBezTo>
                    <a:pt x="921744" y="374573"/>
                    <a:pt x="598583" y="405788"/>
                    <a:pt x="396607" y="396607"/>
                  </a:cubicBezTo>
                  <a:cubicBezTo>
                    <a:pt x="194631" y="387426"/>
                    <a:pt x="42231" y="271750"/>
                    <a:pt x="0" y="253388"/>
                  </a:cubicBezTo>
                </a:path>
              </a:pathLst>
            </a:cu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Triangolo isoscele 24"/>
            <p:cNvSpPr/>
            <p:nvPr/>
          </p:nvSpPr>
          <p:spPr>
            <a:xfrm rot="17766482">
              <a:off x="2972487" y="4585309"/>
              <a:ext cx="144016"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iangolo isoscele 27"/>
            <p:cNvSpPr/>
            <p:nvPr/>
          </p:nvSpPr>
          <p:spPr>
            <a:xfrm rot="17859430">
              <a:off x="2396839" y="3218880"/>
              <a:ext cx="144016" cy="21602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sp>
        <p:nvSpPr>
          <p:cNvPr id="6" name="Rettangolo 5"/>
          <p:cNvSpPr/>
          <p:nvPr/>
        </p:nvSpPr>
        <p:spPr>
          <a:xfrm>
            <a:off x="0" y="5301208"/>
            <a:ext cx="9144000" cy="954107"/>
          </a:xfrm>
          <a:prstGeom prst="rect">
            <a:avLst/>
          </a:prstGeom>
        </p:spPr>
        <p:txBody>
          <a:bodyPr wrap="square">
            <a:spAutoFit/>
          </a:bodyPr>
          <a:lstStyle/>
          <a:p>
            <a:pPr>
              <a:buFont typeface="Arial" pitchFamily="34" charset="0"/>
              <a:buChar char="•"/>
            </a:pPr>
            <a:r>
              <a:rPr lang="it-IT" sz="2800" dirty="0" smtClean="0">
                <a:latin typeface="+mj-lt"/>
                <a:ea typeface="+mj-ea"/>
                <a:cs typeface="+mj-cs"/>
              </a:rPr>
              <a:t>6400 </a:t>
            </a:r>
            <a:r>
              <a:rPr lang="it-IT" sz="2800" dirty="0" err="1" smtClean="0">
                <a:latin typeface="+mj-lt"/>
                <a:ea typeface="+mj-ea"/>
                <a:cs typeface="+mj-cs"/>
              </a:rPr>
              <a:t>persons</a:t>
            </a:r>
            <a:r>
              <a:rPr lang="it-IT" sz="2800" dirty="0" smtClean="0">
                <a:latin typeface="+mj-lt"/>
                <a:ea typeface="+mj-ea"/>
                <a:cs typeface="+mj-cs"/>
              </a:rPr>
              <a:t> </a:t>
            </a:r>
            <a:r>
              <a:rPr lang="it-IT" sz="2800" dirty="0" err="1" smtClean="0">
                <a:latin typeface="+mj-lt"/>
                <a:ea typeface="+mj-ea"/>
                <a:cs typeface="+mj-cs"/>
              </a:rPr>
              <a:t>totally</a:t>
            </a:r>
            <a:r>
              <a:rPr lang="it-IT" sz="2800" dirty="0" smtClean="0">
                <a:latin typeface="+mj-lt"/>
                <a:ea typeface="+mj-ea"/>
                <a:cs typeface="+mj-cs"/>
              </a:rPr>
              <a:t> </a:t>
            </a:r>
            <a:r>
              <a:rPr lang="it-IT" sz="2800" dirty="0" err="1" smtClean="0">
                <a:latin typeface="+mj-lt"/>
                <a:ea typeface="+mj-ea"/>
                <a:cs typeface="+mj-cs"/>
              </a:rPr>
              <a:t>to</a:t>
            </a:r>
            <a:r>
              <a:rPr lang="it-IT" sz="2800" dirty="0" smtClean="0">
                <a:latin typeface="+mj-lt"/>
                <a:ea typeface="+mj-ea"/>
                <a:cs typeface="+mj-cs"/>
              </a:rPr>
              <a:t> the </a:t>
            </a:r>
            <a:r>
              <a:rPr lang="it-IT" sz="2800" dirty="0" err="1" smtClean="0">
                <a:latin typeface="+mj-lt"/>
                <a:ea typeface="+mj-ea"/>
                <a:cs typeface="+mj-cs"/>
              </a:rPr>
              <a:t>United</a:t>
            </a:r>
            <a:r>
              <a:rPr lang="it-IT" sz="2800" dirty="0" smtClean="0">
                <a:latin typeface="+mj-lt"/>
                <a:ea typeface="+mj-ea"/>
                <a:cs typeface="+mj-cs"/>
              </a:rPr>
              <a:t> </a:t>
            </a:r>
            <a:r>
              <a:rPr lang="it-IT" sz="2800" dirty="0" err="1" smtClean="0">
                <a:latin typeface="+mj-lt"/>
                <a:ea typeface="+mj-ea"/>
                <a:cs typeface="+mj-cs"/>
              </a:rPr>
              <a:t>States</a:t>
            </a:r>
            <a:r>
              <a:rPr lang="it-IT" sz="2800" dirty="0" smtClean="0">
                <a:latin typeface="+mj-lt"/>
                <a:ea typeface="+mj-ea"/>
                <a:cs typeface="+mj-cs"/>
              </a:rPr>
              <a:t> </a:t>
            </a:r>
            <a:r>
              <a:rPr lang="it-IT" sz="2800" dirty="0" err="1" smtClean="0">
                <a:latin typeface="+mj-lt"/>
                <a:ea typeface="+mj-ea"/>
                <a:cs typeface="+mj-cs"/>
              </a:rPr>
              <a:t>from</a:t>
            </a:r>
            <a:r>
              <a:rPr lang="it-IT" sz="2800" dirty="0" smtClean="0">
                <a:latin typeface="+mj-lt"/>
                <a:ea typeface="+mj-ea"/>
                <a:cs typeface="+mj-cs"/>
              </a:rPr>
              <a:t> 1820 </a:t>
            </a:r>
            <a:r>
              <a:rPr lang="it-IT" sz="2800" dirty="0" err="1" smtClean="0">
                <a:latin typeface="+mj-lt"/>
                <a:ea typeface="+mj-ea"/>
                <a:cs typeface="+mj-cs"/>
              </a:rPr>
              <a:t>to</a:t>
            </a:r>
            <a:r>
              <a:rPr lang="it-IT" sz="2800" dirty="0" smtClean="0">
                <a:latin typeface="+mj-lt"/>
                <a:ea typeface="+mj-ea"/>
                <a:cs typeface="+mj-cs"/>
              </a:rPr>
              <a:t> 1850;</a:t>
            </a:r>
          </a:p>
          <a:p>
            <a:pPr>
              <a:buFont typeface="Arial" pitchFamily="34" charset="0"/>
              <a:buChar char="•"/>
            </a:pPr>
            <a:r>
              <a:rPr lang="it-IT" sz="2800" dirty="0" smtClean="0">
                <a:latin typeface="+mj-lt"/>
                <a:ea typeface="+mj-ea"/>
                <a:cs typeface="+mj-cs"/>
              </a:rPr>
              <a:t>8000 </a:t>
            </a:r>
            <a:r>
              <a:rPr lang="it-IT" sz="2800" dirty="0" err="1" smtClean="0"/>
              <a:t>persons</a:t>
            </a:r>
            <a:r>
              <a:rPr lang="it-IT" sz="2800" dirty="0" smtClean="0"/>
              <a:t> </a:t>
            </a:r>
            <a:r>
              <a:rPr lang="it-IT" sz="2800" dirty="0" err="1" smtClean="0"/>
              <a:t>totally</a:t>
            </a:r>
            <a:r>
              <a:rPr lang="it-IT" sz="2800" dirty="0" smtClean="0"/>
              <a:t> </a:t>
            </a:r>
            <a:r>
              <a:rPr lang="it-IT" sz="2800" dirty="0" err="1" smtClean="0"/>
              <a:t>to</a:t>
            </a:r>
            <a:r>
              <a:rPr lang="it-IT" sz="2800" dirty="0" smtClean="0"/>
              <a:t> </a:t>
            </a:r>
            <a:r>
              <a:rPr lang="it-IT" sz="2800" dirty="0" smtClean="0">
                <a:latin typeface="+mj-lt"/>
                <a:ea typeface="+mj-ea"/>
                <a:cs typeface="+mj-cs"/>
              </a:rPr>
              <a:t>Uruguay </a:t>
            </a:r>
            <a:r>
              <a:rPr lang="it-IT" sz="2800" dirty="0" err="1" smtClean="0">
                <a:latin typeface="+mj-lt"/>
                <a:ea typeface="+mj-ea"/>
                <a:cs typeface="+mj-cs"/>
              </a:rPr>
              <a:t>from</a:t>
            </a:r>
            <a:r>
              <a:rPr lang="it-IT" sz="2800" dirty="0" smtClean="0">
                <a:latin typeface="+mj-lt"/>
                <a:ea typeface="+mj-ea"/>
                <a:cs typeface="+mj-cs"/>
              </a:rPr>
              <a:t> 1835 </a:t>
            </a:r>
            <a:r>
              <a:rPr lang="it-IT" sz="2800" dirty="0" err="1" smtClean="0">
                <a:latin typeface="+mj-lt"/>
                <a:ea typeface="+mj-ea"/>
                <a:cs typeface="+mj-cs"/>
              </a:rPr>
              <a:t>to</a:t>
            </a:r>
            <a:r>
              <a:rPr lang="it-IT" sz="2800" dirty="0" smtClean="0">
                <a:latin typeface="+mj-lt"/>
                <a:ea typeface="+mj-ea"/>
                <a:cs typeface="+mj-cs"/>
              </a:rPr>
              <a:t> 1842</a:t>
            </a:r>
            <a:r>
              <a:rPr lang="it-IT" sz="2800" dirty="0" smtClean="0"/>
              <a:t>.</a:t>
            </a:r>
            <a:endParaRPr lang="it-IT" sz="2800" dirty="0"/>
          </a:p>
        </p:txBody>
      </p:sp>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Rettangolo 11"/>
          <p:cNvSpPr/>
          <p:nvPr/>
        </p:nvSpPr>
        <p:spPr>
          <a:xfrm>
            <a:off x="0" y="1412776"/>
            <a:ext cx="9144000" cy="1200329"/>
          </a:xfrm>
          <a:prstGeom prst="rect">
            <a:avLst/>
          </a:prstGeom>
        </p:spPr>
        <p:txBody>
          <a:bodyPr wrap="square">
            <a:spAutoFit/>
          </a:bodyPr>
          <a:lstStyle/>
          <a:p>
            <a:pPr algn="ctr"/>
            <a:r>
              <a:rPr lang="it-IT" sz="4400" b="1" dirty="0" smtClean="0">
                <a:latin typeface="+mj-lt"/>
                <a:ea typeface="+mj-ea"/>
                <a:cs typeface="+mj-cs"/>
              </a:rPr>
              <a:t>1820 -1850</a:t>
            </a:r>
          </a:p>
          <a:p>
            <a:endParaRPr lang="it-IT"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graphicFrame>
        <p:nvGraphicFramePr>
          <p:cNvPr id="5" name="Tabella 4"/>
          <p:cNvGraphicFramePr>
            <a:graphicFrameLocks noGrp="1"/>
          </p:cNvGraphicFramePr>
          <p:nvPr/>
        </p:nvGraphicFramePr>
        <p:xfrm>
          <a:off x="0" y="2204864"/>
          <a:ext cx="9144000" cy="3146644"/>
        </p:xfrm>
        <a:graphic>
          <a:graphicData uri="http://schemas.openxmlformats.org/drawingml/2006/table">
            <a:tbl>
              <a:tblPr firstRow="1" bandRow="1">
                <a:tableStyleId>{7DF18680-E054-41AD-8BC1-D1AEF772440D}</a:tableStyleId>
              </a:tblPr>
              <a:tblGrid>
                <a:gridCol w="9144000"/>
              </a:tblGrid>
              <a:tr h="558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800" kern="1200" baseline="0" dirty="0" err="1" smtClean="0">
                          <a:solidFill>
                            <a:schemeClr val="dk1"/>
                          </a:solidFill>
                          <a:latin typeface="+mn-lt"/>
                          <a:ea typeface="+mn-ea"/>
                          <a:cs typeface="+mn-cs"/>
                        </a:rPr>
                        <a:t>Two</a:t>
                      </a:r>
                      <a:r>
                        <a:rPr lang="it-IT" sz="1800" kern="1200" baseline="0" dirty="0" smtClean="0">
                          <a:solidFill>
                            <a:schemeClr val="dk1"/>
                          </a:solidFill>
                          <a:latin typeface="+mn-lt"/>
                          <a:ea typeface="+mn-ea"/>
                          <a:cs typeface="+mn-cs"/>
                        </a:rPr>
                        <a:t> </a:t>
                      </a:r>
                      <a:r>
                        <a:rPr lang="it-IT" sz="1800" kern="1200" baseline="0" dirty="0" err="1" smtClean="0">
                          <a:solidFill>
                            <a:schemeClr val="dk1"/>
                          </a:solidFill>
                          <a:latin typeface="+mn-lt"/>
                          <a:ea typeface="+mn-ea"/>
                          <a:cs typeface="+mn-cs"/>
                        </a:rPr>
                        <a:t>very</a:t>
                      </a:r>
                      <a:r>
                        <a:rPr lang="it-IT" sz="1800" kern="1200" baseline="0" dirty="0" smtClean="0">
                          <a:solidFill>
                            <a:schemeClr val="dk1"/>
                          </a:solidFill>
                          <a:latin typeface="+mn-lt"/>
                          <a:ea typeface="+mn-ea"/>
                          <a:cs typeface="+mn-cs"/>
                        </a:rPr>
                        <a:t> </a:t>
                      </a:r>
                      <a:r>
                        <a:rPr lang="it-IT" sz="1800" kern="1200" baseline="0" dirty="0" err="1" smtClean="0">
                          <a:solidFill>
                            <a:schemeClr val="dk1"/>
                          </a:solidFill>
                          <a:latin typeface="+mn-lt"/>
                          <a:ea typeface="+mn-ea"/>
                          <a:cs typeface="+mn-cs"/>
                        </a:rPr>
                        <a:t>important</a:t>
                      </a:r>
                      <a:r>
                        <a:rPr lang="it-IT" sz="1800" kern="1200" baseline="0" dirty="0" smtClean="0">
                          <a:solidFill>
                            <a:schemeClr val="dk1"/>
                          </a:solidFill>
                          <a:latin typeface="+mn-lt"/>
                          <a:ea typeface="+mn-ea"/>
                          <a:cs typeface="+mn-cs"/>
                        </a:rPr>
                        <a:t> </a:t>
                      </a:r>
                      <a:r>
                        <a:rPr lang="it-IT" sz="1800" kern="1200" baseline="0" dirty="0" err="1" smtClean="0">
                          <a:solidFill>
                            <a:schemeClr val="dk1"/>
                          </a:solidFill>
                          <a:latin typeface="+mn-lt"/>
                          <a:ea typeface="+mn-ea"/>
                          <a:cs typeface="+mn-cs"/>
                        </a:rPr>
                        <a:t>periods</a:t>
                      </a:r>
                      <a:r>
                        <a:rPr lang="it-IT" sz="1800" kern="1200" baseline="0" dirty="0" smtClean="0">
                          <a:solidFill>
                            <a:schemeClr val="dk1"/>
                          </a:solidFill>
                          <a:latin typeface="+mn-lt"/>
                          <a:ea typeface="+mn-ea"/>
                          <a:cs typeface="+mn-cs"/>
                        </a:rPr>
                        <a:t>:</a:t>
                      </a:r>
                    </a:p>
                    <a:p>
                      <a:endParaRPr lang="it-IT" dirty="0"/>
                    </a:p>
                  </a:txBody>
                  <a:tcPr anchor="ctr">
                    <a:gradFill flip="none" rotWithShape="1">
                      <a:gsLst>
                        <a:gs pos="0">
                          <a:srgbClr val="5E9EFF"/>
                        </a:gs>
                        <a:gs pos="39999">
                          <a:srgbClr val="85C2FF"/>
                        </a:gs>
                        <a:gs pos="70000">
                          <a:srgbClr val="C4D6EB"/>
                        </a:gs>
                        <a:gs pos="100000">
                          <a:srgbClr val="FFEBFA"/>
                        </a:gs>
                      </a:gsLst>
                      <a:lin ang="2700000" scaled="0"/>
                      <a:tileRect/>
                    </a:gradFill>
                  </a:tcPr>
                </a:tc>
              </a:tr>
              <a:tr h="1116122">
                <a:tc>
                  <a:txBody>
                    <a:bodyPr/>
                    <a:lstStyle/>
                    <a:p>
                      <a:pPr>
                        <a:buFont typeface="Wingdings" pitchFamily="2" charset="2"/>
                        <a:buChar char="§"/>
                      </a:pPr>
                      <a:r>
                        <a:rPr lang="it-IT" b="1" dirty="0" smtClean="0"/>
                        <a:t>GREAT</a:t>
                      </a:r>
                      <a:r>
                        <a:rPr lang="it-IT" b="1" baseline="0" dirty="0" smtClean="0"/>
                        <a:t> MIGRATION </a:t>
                      </a:r>
                      <a:r>
                        <a:rPr lang="it-IT" b="0" baseline="0" dirty="0" smtClean="0"/>
                        <a:t>BETWEEN THE END OF XIX CENTURY </a:t>
                      </a:r>
                      <a:r>
                        <a:rPr lang="it-IT" baseline="0" dirty="0" smtClean="0"/>
                        <a:t>AND THE 30’S OF THE  XX CENTURY THE </a:t>
                      </a:r>
                      <a:r>
                        <a:rPr lang="it-IT" b="0" baseline="0" dirty="0" smtClean="0"/>
                        <a:t>AMERICAN EMIGRATION</a:t>
                      </a:r>
                      <a:endParaRPr lang="it-IT" b="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1116122">
                <a:tc>
                  <a:txBody>
                    <a:bodyPr/>
                    <a:lstStyle/>
                    <a:p>
                      <a:pPr>
                        <a:buFont typeface="Arial" pitchFamily="34" charset="0"/>
                        <a:buChar char="•"/>
                      </a:pPr>
                      <a:r>
                        <a:rPr lang="it-IT" b="1" dirty="0" smtClean="0"/>
                        <a:t> </a:t>
                      </a:r>
                      <a:r>
                        <a:rPr lang="it-IT" dirty="0" smtClean="0"/>
                        <a:t>THE</a:t>
                      </a:r>
                      <a:r>
                        <a:rPr lang="it-IT" baseline="0" dirty="0" smtClean="0"/>
                        <a:t> </a:t>
                      </a:r>
                      <a:r>
                        <a:rPr lang="it-IT" dirty="0" smtClean="0"/>
                        <a:t> 50 ‘S</a:t>
                      </a:r>
                    </a:p>
                    <a:p>
                      <a:pPr>
                        <a:buFont typeface="Arial" pitchFamily="34" charset="0"/>
                        <a:buNone/>
                      </a:pPr>
                      <a:r>
                        <a:rPr lang="it-IT" b="0" dirty="0" smtClean="0"/>
                        <a:t>THE EUROPEAN EMIGRATION</a:t>
                      </a:r>
                      <a:endParaRPr lang="it-IT" b="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8" name="Immagine 7" descr="FamigliaCastagnaColoniCapitanPastene1910.jpg"/>
          <p:cNvPicPr>
            <a:picLocks noChangeAspect="1"/>
          </p:cNvPicPr>
          <p:nvPr/>
        </p:nvPicPr>
        <p:blipFill>
          <a:blip r:embed="rId4" cstate="print"/>
          <a:stretch>
            <a:fillRect/>
          </a:stretch>
        </p:blipFill>
        <p:spPr>
          <a:xfrm>
            <a:off x="1475656" y="2861915"/>
            <a:ext cx="5975684" cy="3996085"/>
          </a:xfrm>
          <a:prstGeom prst="rect">
            <a:avLst/>
          </a:prstGeom>
        </p:spPr>
      </p:pic>
      <p:sp>
        <p:nvSpPr>
          <p:cNvPr id="9" name="Titolo 6"/>
          <p:cNvSpPr>
            <a:spLocks noGrp="1"/>
          </p:cNvSpPr>
          <p:nvPr>
            <p:ph type="ctrTitle"/>
          </p:nvPr>
        </p:nvSpPr>
        <p:spPr>
          <a:xfrm>
            <a:off x="0" y="1268760"/>
            <a:ext cx="9144000" cy="1484784"/>
          </a:xfrm>
        </p:spPr>
        <p:txBody>
          <a:bodyPr>
            <a:normAutofit fontScale="90000"/>
          </a:bodyPr>
          <a:lstStyle/>
          <a:p>
            <a:r>
              <a:rPr lang="it-IT" sz="3200" dirty="0" smtClean="0"/>
              <a:t>WHY??</a:t>
            </a:r>
            <a:br>
              <a:rPr lang="it-IT" sz="3200" dirty="0" smtClean="0"/>
            </a:br>
            <a:r>
              <a:rPr lang="it-IT" sz="3200" dirty="0" err="1" smtClean="0"/>
              <a:t>Not</a:t>
            </a:r>
            <a:r>
              <a:rPr lang="it-IT" sz="3200" dirty="0" smtClean="0"/>
              <a:t> </a:t>
            </a:r>
            <a:r>
              <a:rPr lang="it-IT" sz="3200" dirty="0" err="1" smtClean="0"/>
              <a:t>yet</a:t>
            </a:r>
            <a:r>
              <a:rPr lang="it-IT" sz="3200" dirty="0" smtClean="0"/>
              <a:t>  </a:t>
            </a:r>
            <a:r>
              <a:rPr lang="it-IT" sz="3200" dirty="0" err="1" smtClean="0"/>
              <a:t>industrialization</a:t>
            </a:r>
            <a:r>
              <a:rPr lang="it-IT" sz="3200" dirty="0" smtClean="0"/>
              <a:t>, and the </a:t>
            </a:r>
            <a:r>
              <a:rPr lang="it-IT" sz="3200" dirty="0" err="1" smtClean="0"/>
              <a:t>farming</a:t>
            </a:r>
            <a:r>
              <a:rPr lang="it-IT" sz="3200" dirty="0" smtClean="0"/>
              <a:t> </a:t>
            </a:r>
            <a:r>
              <a:rPr lang="it-IT" sz="3200" dirty="0" err="1" smtClean="0"/>
              <a:t>communities</a:t>
            </a:r>
            <a:r>
              <a:rPr lang="it-IT" sz="3200" dirty="0" smtClean="0"/>
              <a:t> </a:t>
            </a:r>
            <a:r>
              <a:rPr lang="it-IT" sz="3200" dirty="0" err="1" smtClean="0"/>
              <a:t>of</a:t>
            </a:r>
            <a:r>
              <a:rPr lang="it-IT" sz="3200" dirty="0" smtClean="0"/>
              <a:t> </a:t>
            </a:r>
            <a:r>
              <a:rPr lang="it-IT" sz="3200" dirty="0" err="1" smtClean="0"/>
              <a:t>north</a:t>
            </a:r>
            <a:r>
              <a:rPr lang="it-IT" sz="3200" dirty="0" smtClean="0"/>
              <a:t> and </a:t>
            </a:r>
            <a:r>
              <a:rPr lang="it-IT" sz="3200" dirty="0" err="1" smtClean="0"/>
              <a:t>south</a:t>
            </a:r>
            <a:r>
              <a:rPr lang="it-IT" sz="3200" dirty="0" smtClean="0"/>
              <a:t> Italy </a:t>
            </a:r>
            <a:r>
              <a:rPr lang="it-IT" sz="3200" dirty="0" err="1" smtClean="0"/>
              <a:t>were</a:t>
            </a:r>
            <a:r>
              <a:rPr lang="it-IT" sz="3200" dirty="0" smtClean="0"/>
              <a:t> </a:t>
            </a:r>
            <a:r>
              <a:rPr lang="it-IT" sz="3200" dirty="0" err="1" smtClean="0"/>
              <a:t>very</a:t>
            </a:r>
            <a:r>
              <a:rPr lang="it-IT" sz="3200" dirty="0" smtClean="0"/>
              <a:t> </a:t>
            </a:r>
            <a:r>
              <a:rPr lang="it-IT" sz="3200" dirty="0" err="1" smtClean="0"/>
              <a:t>poor</a:t>
            </a:r>
            <a:r>
              <a:rPr lang="it-IT" sz="3200" dirty="0" smtClean="0"/>
              <a:t>. </a:t>
            </a:r>
            <a:endParaRPr lang="it-IT"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7" name="Titolo 4"/>
          <p:cNvSpPr>
            <a:spLocks noGrp="1"/>
          </p:cNvSpPr>
          <p:nvPr>
            <p:ph type="ctrTitle"/>
          </p:nvPr>
        </p:nvSpPr>
        <p:spPr>
          <a:xfrm>
            <a:off x="0" y="2276872"/>
            <a:ext cx="9144000" cy="4365104"/>
          </a:xfrm>
        </p:spPr>
        <p:txBody>
          <a:bodyPr>
            <a:noAutofit/>
          </a:bodyPr>
          <a:lstStyle/>
          <a:p>
            <a:pPr algn="l"/>
            <a:r>
              <a:rPr lang="it-IT" sz="2800" b="1" dirty="0" err="1" smtClean="0"/>
              <a:t>-Europe</a:t>
            </a:r>
            <a:r>
              <a:rPr lang="it-IT" sz="2800" b="1" dirty="0" smtClean="0"/>
              <a:t>:  </a:t>
            </a:r>
            <a:r>
              <a:rPr lang="it-IT" sz="2800" dirty="0" smtClean="0"/>
              <a:t>The </a:t>
            </a:r>
            <a:r>
              <a:rPr lang="it-IT" sz="2800" dirty="0" err="1" smtClean="0"/>
              <a:t>main</a:t>
            </a:r>
            <a:r>
              <a:rPr lang="it-IT" sz="2800" dirty="0" smtClean="0"/>
              <a:t> </a:t>
            </a:r>
            <a:r>
              <a:rPr lang="it-IT" sz="2800" dirty="0" err="1" smtClean="0"/>
              <a:t>destinations</a:t>
            </a:r>
            <a:r>
              <a:rPr lang="it-IT" sz="2800" dirty="0" smtClean="0"/>
              <a:t> </a:t>
            </a:r>
            <a:r>
              <a:rPr lang="it-IT" sz="2800" dirty="0" err="1" smtClean="0"/>
              <a:t>were</a:t>
            </a:r>
            <a:r>
              <a:rPr lang="it-IT" sz="2800" dirty="0" smtClean="0"/>
              <a:t> France, </a:t>
            </a:r>
            <a:r>
              <a:rPr lang="it-IT" sz="2800" dirty="0" err="1" smtClean="0"/>
              <a:t>Swizzerland</a:t>
            </a:r>
            <a:r>
              <a:rPr lang="it-IT" sz="2800" dirty="0" smtClean="0"/>
              <a:t> and </a:t>
            </a:r>
            <a:r>
              <a:rPr lang="it-IT" sz="2800" dirty="0" err="1" smtClean="0"/>
              <a:t>Germany</a:t>
            </a:r>
            <a:r>
              <a:rPr lang="it-IT" sz="2800" dirty="0" smtClean="0"/>
              <a:t> </a:t>
            </a:r>
            <a:r>
              <a:rPr lang="it-IT" sz="2800" dirty="0" err="1" smtClean="0"/>
              <a:t>where</a:t>
            </a:r>
            <a:r>
              <a:rPr lang="it-IT" sz="2800" dirty="0" smtClean="0"/>
              <a:t> </a:t>
            </a:r>
            <a:r>
              <a:rPr lang="it-IT" sz="2800" dirty="0" err="1" smtClean="0"/>
              <a:t>miners</a:t>
            </a:r>
            <a:r>
              <a:rPr lang="it-IT" sz="2800" dirty="0" smtClean="0"/>
              <a:t> and </a:t>
            </a:r>
            <a:r>
              <a:rPr lang="it-IT" sz="2800" dirty="0" err="1" smtClean="0"/>
              <a:t>industy</a:t>
            </a:r>
            <a:r>
              <a:rPr lang="it-IT" sz="2800" dirty="0" smtClean="0"/>
              <a:t> </a:t>
            </a:r>
            <a:r>
              <a:rPr lang="it-IT" sz="2800" dirty="0" err="1" smtClean="0"/>
              <a:t>workers</a:t>
            </a:r>
            <a:r>
              <a:rPr lang="it-IT" sz="2800" dirty="0" smtClean="0"/>
              <a:t> </a:t>
            </a:r>
            <a:r>
              <a:rPr lang="it-IT" sz="2800" dirty="0" err="1" smtClean="0"/>
              <a:t>were</a:t>
            </a:r>
            <a:r>
              <a:rPr lang="it-IT" sz="2800" dirty="0" smtClean="0"/>
              <a:t> </a:t>
            </a:r>
            <a:r>
              <a:rPr lang="it-IT" sz="2800" dirty="0" err="1" smtClean="0"/>
              <a:t>needed</a:t>
            </a:r>
            <a:r>
              <a:rPr lang="it-IT" sz="2800" dirty="0" smtClean="0"/>
              <a:t>.</a:t>
            </a:r>
            <a:br>
              <a:rPr lang="it-IT" sz="2800" dirty="0" smtClean="0"/>
            </a:br>
            <a:r>
              <a:rPr lang="it-IT" sz="2800" dirty="0" smtClean="0"/>
              <a:t/>
            </a:r>
            <a:br>
              <a:rPr lang="it-IT" sz="2800" dirty="0" smtClean="0"/>
            </a:br>
            <a:r>
              <a:rPr lang="it-IT" sz="2800" dirty="0" smtClean="0"/>
              <a:t>The </a:t>
            </a:r>
            <a:r>
              <a:rPr lang="it-IT" sz="2800" dirty="0" err="1" smtClean="0"/>
              <a:t>main</a:t>
            </a:r>
            <a:r>
              <a:rPr lang="it-IT" sz="2800" dirty="0" smtClean="0"/>
              <a:t> </a:t>
            </a:r>
            <a:r>
              <a:rPr lang="it-IT" sz="2800" dirty="0" err="1" smtClean="0"/>
              <a:t>destinations</a:t>
            </a:r>
            <a:r>
              <a:rPr lang="it-IT" sz="2800" dirty="0" smtClean="0"/>
              <a:t> </a:t>
            </a:r>
            <a:r>
              <a:rPr lang="it-IT" sz="2800" dirty="0" err="1" smtClean="0"/>
              <a:t>over</a:t>
            </a:r>
            <a:r>
              <a:rPr lang="it-IT" sz="2800" dirty="0" smtClean="0"/>
              <a:t> the </a:t>
            </a:r>
            <a:r>
              <a:rPr lang="it-IT" sz="2800" dirty="0" err="1" smtClean="0"/>
              <a:t>oceans</a:t>
            </a:r>
            <a:r>
              <a:rPr lang="it-IT" sz="2800" dirty="0" smtClean="0"/>
              <a:t> </a:t>
            </a:r>
            <a:r>
              <a:rPr lang="it-IT" sz="2800" dirty="0" err="1" smtClean="0"/>
              <a:t>were</a:t>
            </a:r>
            <a:r>
              <a:rPr lang="it-IT" sz="2800" dirty="0" smtClean="0"/>
              <a:t> </a:t>
            </a:r>
            <a:r>
              <a:rPr lang="it-IT" sz="2800" dirty="0" err="1" smtClean="0"/>
              <a:t>countries</a:t>
            </a:r>
            <a:r>
              <a:rPr lang="it-IT" sz="2800" dirty="0" smtClean="0"/>
              <a:t> </a:t>
            </a:r>
            <a:r>
              <a:rPr lang="it-IT" sz="2800" dirty="0" err="1" smtClean="0"/>
              <a:t>with</a:t>
            </a:r>
            <a:r>
              <a:rPr lang="it-IT" sz="2800" dirty="0" smtClean="0"/>
              <a:t> </a:t>
            </a:r>
            <a:r>
              <a:rPr lang="it-IT" sz="2800" dirty="0" err="1" smtClean="0"/>
              <a:t>great</a:t>
            </a:r>
            <a:r>
              <a:rPr lang="it-IT" sz="2800" dirty="0" smtClean="0"/>
              <a:t> </a:t>
            </a:r>
            <a:r>
              <a:rPr lang="it-IT" sz="2800" dirty="0" err="1" smtClean="0"/>
              <a:t>unexploited</a:t>
            </a:r>
            <a:r>
              <a:rPr lang="it-IT" sz="2800" dirty="0" smtClean="0"/>
              <a:t>  </a:t>
            </a:r>
            <a:r>
              <a:rPr lang="it-IT" sz="2800" dirty="0" err="1" smtClean="0"/>
              <a:t>lands</a:t>
            </a:r>
            <a:r>
              <a:rPr lang="it-IT" sz="2800" dirty="0" smtClean="0"/>
              <a:t> and </a:t>
            </a:r>
            <a:r>
              <a:rPr lang="it-IT" sz="2800" dirty="0" err="1" smtClean="0"/>
              <a:t>manpower</a:t>
            </a:r>
            <a:r>
              <a:rPr lang="it-IT" sz="2800" dirty="0" smtClean="0"/>
              <a:t> </a:t>
            </a:r>
            <a:r>
              <a:rPr lang="it-IT" sz="2800" dirty="0" err="1" smtClean="0"/>
              <a:t>needs</a:t>
            </a:r>
            <a:r>
              <a:rPr lang="it-IT" sz="2800" dirty="0" smtClean="0"/>
              <a:t>:</a:t>
            </a:r>
            <a:br>
              <a:rPr lang="it-IT" sz="2800" dirty="0" smtClean="0"/>
            </a:br>
            <a:r>
              <a:rPr lang="it-IT" sz="2800" b="1" dirty="0" err="1" smtClean="0"/>
              <a:t>-South</a:t>
            </a:r>
            <a:r>
              <a:rPr lang="it-IT" sz="2800" b="1" dirty="0" smtClean="0"/>
              <a:t> America</a:t>
            </a:r>
            <a:r>
              <a:rPr lang="it-IT" sz="2800" dirty="0" smtClean="0"/>
              <a:t>( </a:t>
            </a:r>
            <a:r>
              <a:rPr lang="it-IT" sz="2800" dirty="0" err="1" smtClean="0"/>
              <a:t>mostly</a:t>
            </a:r>
            <a:r>
              <a:rPr lang="it-IT" sz="2800" dirty="0" smtClean="0"/>
              <a:t> Argentina and </a:t>
            </a:r>
            <a:r>
              <a:rPr lang="it-IT" sz="2800" dirty="0" err="1" smtClean="0"/>
              <a:t>Brazil</a:t>
            </a:r>
            <a:r>
              <a:rPr lang="it-IT" sz="2800" dirty="0" smtClean="0"/>
              <a:t>) </a:t>
            </a:r>
            <a:br>
              <a:rPr lang="it-IT" sz="2800" dirty="0" smtClean="0"/>
            </a:br>
            <a:r>
              <a:rPr lang="it-IT" sz="2800" b="1" dirty="0" err="1" smtClean="0"/>
              <a:t>-North</a:t>
            </a:r>
            <a:r>
              <a:rPr lang="it-IT" sz="2800" b="1" dirty="0" smtClean="0"/>
              <a:t> America</a:t>
            </a:r>
            <a:r>
              <a:rPr lang="it-IT" sz="2800" dirty="0" smtClean="0"/>
              <a:t> (</a:t>
            </a:r>
            <a:r>
              <a:rPr lang="it-IT" sz="2800" dirty="0" err="1" smtClean="0"/>
              <a:t>United</a:t>
            </a:r>
            <a:r>
              <a:rPr lang="it-IT" sz="2800" dirty="0" smtClean="0"/>
              <a:t> </a:t>
            </a:r>
            <a:r>
              <a:rPr lang="it-IT" sz="2800" dirty="0" err="1" smtClean="0"/>
              <a:t>States</a:t>
            </a:r>
            <a:r>
              <a:rPr lang="it-IT" sz="2800" dirty="0" smtClean="0"/>
              <a:t>).</a:t>
            </a:r>
            <a:endParaRPr lang="it-IT" sz="2800" dirty="0"/>
          </a:p>
        </p:txBody>
      </p:sp>
      <p:sp>
        <p:nvSpPr>
          <p:cNvPr id="8" name="CasellaDiTesto 7"/>
          <p:cNvSpPr txBox="1"/>
          <p:nvPr/>
        </p:nvSpPr>
        <p:spPr>
          <a:xfrm>
            <a:off x="0" y="1764105"/>
            <a:ext cx="9144000" cy="584775"/>
          </a:xfrm>
          <a:prstGeom prst="rect">
            <a:avLst/>
          </a:prstGeom>
          <a:noFill/>
        </p:spPr>
        <p:txBody>
          <a:bodyPr wrap="square" rtlCol="0">
            <a:spAutoFit/>
          </a:bodyPr>
          <a:lstStyle/>
          <a:p>
            <a:pPr algn="ctr"/>
            <a:r>
              <a:rPr lang="it-IT" sz="3200" b="1" dirty="0" smtClean="0"/>
              <a:t>THE GREAT  MIGRATION</a:t>
            </a:r>
            <a:endParaRPr lang="it-IT"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564904"/>
            <a:ext cx="9144000" cy="4293096"/>
          </a:xfrm>
        </p:spPr>
        <p:txBody>
          <a:bodyPr>
            <a:noAutofit/>
          </a:bodyPr>
          <a:lstStyle/>
          <a:p>
            <a:pPr algn="l"/>
            <a:r>
              <a:rPr lang="en-US" sz="2800" dirty="0" smtClean="0"/>
              <a:t>The industrial development of France has fostered a demand for workers from other states, more and more massive. Initially, the most affected area in this industrial expansion was Lorraine, even if the phenomenon, and consequently the presence of foreigners, has spread all over the national territory. </a:t>
            </a:r>
            <a:br>
              <a:rPr lang="en-US" sz="2800" dirty="0" smtClean="0"/>
            </a:br>
            <a:endParaRPr lang="it-IT" sz="28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5" name="Rettangolo 4"/>
          <p:cNvSpPr/>
          <p:nvPr/>
        </p:nvSpPr>
        <p:spPr>
          <a:xfrm>
            <a:off x="0" y="1412776"/>
            <a:ext cx="9144000" cy="1200329"/>
          </a:xfrm>
          <a:prstGeom prst="rect">
            <a:avLst/>
          </a:prstGeom>
        </p:spPr>
        <p:txBody>
          <a:bodyPr wrap="square">
            <a:spAutoFit/>
          </a:bodyPr>
          <a:lstStyle/>
          <a:p>
            <a:pPr algn="ctr"/>
            <a:r>
              <a:rPr lang="it-IT" sz="4400" b="1" dirty="0" smtClean="0">
                <a:latin typeface="+mj-lt"/>
                <a:ea typeface="+mj-ea"/>
                <a:cs typeface="+mj-cs"/>
              </a:rPr>
              <a:t>1850 -1890 in </a:t>
            </a:r>
            <a:r>
              <a:rPr lang="it-IT" sz="4400" b="1" dirty="0" err="1" smtClean="0">
                <a:latin typeface="+mj-lt"/>
                <a:ea typeface="+mj-ea"/>
                <a:cs typeface="+mj-cs"/>
              </a:rPr>
              <a:t>Europe</a:t>
            </a:r>
            <a:r>
              <a:rPr lang="it-IT" sz="4400" b="1" dirty="0" smtClean="0">
                <a:latin typeface="+mj-lt"/>
                <a:ea typeface="+mj-ea"/>
                <a:cs typeface="+mj-cs"/>
              </a:rPr>
              <a:t>:</a:t>
            </a:r>
          </a:p>
          <a:p>
            <a:endParaRPr lang="it-IT"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364b6b29-6dfe-4e31-aa13-8737037e3074.jpg"/>
          <p:cNvPicPr>
            <a:picLocks noChangeAspect="1"/>
          </p:cNvPicPr>
          <p:nvPr/>
        </p:nvPicPr>
        <p:blipFill>
          <a:blip r:embed="rId2" cstate="print"/>
          <a:stretch>
            <a:fillRect/>
          </a:stretch>
        </p:blipFill>
        <p:spPr>
          <a:xfrm>
            <a:off x="5220072" y="3490566"/>
            <a:ext cx="3816424" cy="3367433"/>
          </a:xfrm>
          <a:prstGeom prst="rect">
            <a:avLst/>
          </a:prstGeom>
        </p:spPr>
      </p:pic>
      <p:sp>
        <p:nvSpPr>
          <p:cNvPr id="2" name="Titolo 1"/>
          <p:cNvSpPr>
            <a:spLocks noGrp="1"/>
          </p:cNvSpPr>
          <p:nvPr>
            <p:ph type="ctrTitle"/>
          </p:nvPr>
        </p:nvSpPr>
        <p:spPr>
          <a:xfrm>
            <a:off x="0" y="1268760"/>
            <a:ext cx="9144000" cy="2880320"/>
          </a:xfrm>
        </p:spPr>
        <p:txBody>
          <a:bodyPr>
            <a:noAutofit/>
          </a:bodyPr>
          <a:lstStyle/>
          <a:p>
            <a:pPr algn="l"/>
            <a:r>
              <a:rPr lang="en-US" sz="2800" dirty="0" smtClean="0"/>
              <a:t>They came from all over Italy, but especially from the regions of Northern Italy. </a:t>
            </a:r>
            <a:br>
              <a:rPr lang="en-US" sz="2800" dirty="0" smtClean="0"/>
            </a:br>
            <a:r>
              <a:rPr lang="en-US" sz="2800" dirty="0" smtClean="0"/>
              <a:t>The French cities with the largest Italian communities were Paris, Lyon, Marseille, Nice and Grenoble</a:t>
            </a:r>
            <a:endParaRPr lang="it-IT" sz="2800" b="1" dirty="0"/>
          </a:p>
        </p:txBody>
      </p:sp>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pic>
        <p:nvPicPr>
          <p:cNvPr id="5" name="Immagine 4" descr="map-france.gif"/>
          <p:cNvPicPr>
            <a:picLocks noChangeAspect="1"/>
          </p:cNvPicPr>
          <p:nvPr/>
        </p:nvPicPr>
        <p:blipFill>
          <a:blip r:embed="rId5" cstate="print"/>
          <a:stretch>
            <a:fillRect/>
          </a:stretch>
        </p:blipFill>
        <p:spPr>
          <a:xfrm>
            <a:off x="0" y="3645024"/>
            <a:ext cx="3390800" cy="30771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graphicFrame>
        <p:nvGraphicFramePr>
          <p:cNvPr id="5" name="Tabella 4"/>
          <p:cNvGraphicFramePr>
            <a:graphicFrameLocks noGrp="1"/>
          </p:cNvGraphicFramePr>
          <p:nvPr/>
        </p:nvGraphicFramePr>
        <p:xfrm>
          <a:off x="1403648" y="2132855"/>
          <a:ext cx="6096000" cy="2811364"/>
        </p:xfrm>
        <a:graphic>
          <a:graphicData uri="http://schemas.openxmlformats.org/drawingml/2006/table">
            <a:tbl>
              <a:tblPr firstRow="1" bandRow="1">
                <a:tableStyleId>{7DF18680-E054-41AD-8BC1-D1AEF772440D}</a:tableStyleId>
              </a:tblPr>
              <a:tblGrid>
                <a:gridCol w="6096000"/>
              </a:tblGrid>
              <a:tr h="558061">
                <a:tc>
                  <a:txBody>
                    <a:bodyPr/>
                    <a:lstStyle/>
                    <a:p>
                      <a:pPr algn="ctr"/>
                      <a:r>
                        <a:rPr lang="it-IT" sz="3200" dirty="0" smtClean="0">
                          <a:solidFill>
                            <a:schemeClr val="tx1"/>
                          </a:solidFill>
                        </a:rPr>
                        <a:t> THE</a:t>
                      </a:r>
                      <a:r>
                        <a:rPr lang="it-IT" sz="3200" baseline="0" dirty="0" smtClean="0">
                          <a:solidFill>
                            <a:schemeClr val="tx1"/>
                          </a:solidFill>
                        </a:rPr>
                        <a:t> </a:t>
                      </a:r>
                      <a:r>
                        <a:rPr lang="it-IT" sz="3200" dirty="0" smtClean="0">
                          <a:solidFill>
                            <a:schemeClr val="tx1"/>
                          </a:solidFill>
                        </a:rPr>
                        <a:t>TRANSOCEANIC  EMIGRATION</a:t>
                      </a:r>
                      <a:endParaRPr lang="it-IT" sz="32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r>
                        <a:rPr lang="it-IT" sz="2000" dirty="0" smtClean="0"/>
                        <a:t>The </a:t>
                      </a:r>
                      <a:r>
                        <a:rPr lang="it-IT" sz="2000" dirty="0" err="1" smtClean="0"/>
                        <a:t>most</a:t>
                      </a:r>
                      <a:r>
                        <a:rPr lang="it-IT" sz="2000" dirty="0" smtClean="0"/>
                        <a:t>    </a:t>
                      </a:r>
                      <a:r>
                        <a:rPr lang="it-IT" sz="2000" dirty="0" err="1" smtClean="0"/>
                        <a:t>popular</a:t>
                      </a:r>
                      <a:r>
                        <a:rPr lang="it-IT" sz="2000" dirty="0" smtClean="0"/>
                        <a:t> </a:t>
                      </a:r>
                      <a:r>
                        <a:rPr lang="it-IT" sz="2000" dirty="0" err="1" smtClean="0"/>
                        <a:t>destinations</a:t>
                      </a:r>
                      <a:r>
                        <a:rPr lang="it-IT" sz="2000" baseline="0" dirty="0" smtClean="0"/>
                        <a:t>:</a:t>
                      </a:r>
                      <a:endParaRPr lang="it-IT" sz="2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r>
                        <a:rPr lang="it-IT" sz="2000" b="1" baseline="0" dirty="0" err="1" smtClean="0"/>
                        <a:t>United</a:t>
                      </a:r>
                      <a:r>
                        <a:rPr lang="it-IT" sz="2000" b="1" baseline="0" dirty="0" smtClean="0"/>
                        <a:t>  </a:t>
                      </a:r>
                      <a:r>
                        <a:rPr lang="it-IT" sz="2000" b="1" dirty="0" err="1" smtClean="0"/>
                        <a:t>States</a:t>
                      </a: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r>
                        <a:rPr lang="it-IT" sz="2000" b="1" dirty="0" smtClean="0"/>
                        <a:t>Argentina</a:t>
                      </a: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r>
                        <a:rPr lang="it-IT" sz="2000" b="1" dirty="0" err="1" smtClean="0"/>
                        <a:t>Brazil</a:t>
                      </a: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852936"/>
            <a:ext cx="9144000" cy="3456384"/>
          </a:xfrm>
        </p:spPr>
        <p:txBody>
          <a:bodyPr>
            <a:noAutofit/>
          </a:bodyPr>
          <a:lstStyle/>
          <a:p>
            <a:r>
              <a:rPr lang="it-IT" sz="2400" dirty="0" smtClean="0"/>
              <a:t/>
            </a:r>
            <a:br>
              <a:rPr lang="it-IT" sz="2400" dirty="0" smtClean="0"/>
            </a:br>
            <a:r>
              <a:rPr lang="it-IT" sz="2400" dirty="0" smtClean="0"/>
              <a:t>The </a:t>
            </a:r>
            <a:r>
              <a:rPr lang="it-IT" sz="2400" dirty="0" err="1" smtClean="0"/>
              <a:t>departures</a:t>
            </a:r>
            <a:r>
              <a:rPr lang="it-IT" sz="2400" dirty="0" smtClean="0"/>
              <a:t> </a:t>
            </a:r>
            <a:r>
              <a:rPr lang="it-IT" sz="2400" dirty="0" err="1" smtClean="0"/>
              <a:t>to</a:t>
            </a:r>
            <a:r>
              <a:rPr lang="it-IT" sz="2400" dirty="0" smtClean="0"/>
              <a:t> the </a:t>
            </a:r>
            <a:r>
              <a:rPr lang="it-IT" sz="2400" dirty="0" err="1" smtClean="0"/>
              <a:t>countries</a:t>
            </a:r>
            <a:r>
              <a:rPr lang="it-IT" sz="2400" dirty="0" smtClean="0"/>
              <a:t> </a:t>
            </a:r>
            <a:r>
              <a:rPr lang="it-IT" sz="2400" dirty="0" err="1" smtClean="0"/>
              <a:t>over</a:t>
            </a:r>
            <a:r>
              <a:rPr lang="it-IT" sz="2400" dirty="0" smtClean="0"/>
              <a:t> the Atlantic </a:t>
            </a:r>
            <a:r>
              <a:rPr lang="it-IT" sz="2400" dirty="0" err="1" smtClean="0"/>
              <a:t>Ocean</a:t>
            </a:r>
            <a:r>
              <a:rPr lang="it-IT" sz="2400" dirty="0" smtClean="0"/>
              <a:t>:</a:t>
            </a:r>
            <a:br>
              <a:rPr lang="it-IT" sz="2400" dirty="0" smtClean="0"/>
            </a:br>
            <a:r>
              <a:rPr lang="it-IT" sz="2400" dirty="0" smtClean="0"/>
              <a:t/>
            </a:r>
            <a:br>
              <a:rPr lang="it-IT" sz="2400" dirty="0" smtClean="0"/>
            </a:br>
            <a:r>
              <a:rPr lang="it-IT" sz="2400" dirty="0" smtClean="0"/>
              <a:t>-in 1880	</a:t>
            </a:r>
            <a:r>
              <a:rPr lang="it-IT" sz="2400" dirty="0" err="1" smtClean="0"/>
              <a:t>about</a:t>
            </a:r>
            <a:r>
              <a:rPr lang="it-IT" sz="2400" dirty="0" smtClean="0"/>
              <a:t>   109.000/ </a:t>
            </a:r>
            <a:r>
              <a:rPr lang="it-IT" sz="2400" dirty="0" err="1" smtClean="0"/>
              <a:t>migrants</a:t>
            </a:r>
            <a:r>
              <a:rPr lang="it-IT" sz="2400" dirty="0" smtClean="0"/>
              <a:t> a </a:t>
            </a:r>
            <a:r>
              <a:rPr lang="it-IT" sz="2400" dirty="0" err="1" smtClean="0"/>
              <a:t>year</a:t>
            </a:r>
            <a:r>
              <a:rPr lang="it-IT" sz="2400" dirty="0" smtClean="0"/>
              <a:t>; </a:t>
            </a:r>
            <a:br>
              <a:rPr lang="it-IT" sz="2400" dirty="0" smtClean="0"/>
            </a:br>
            <a:r>
              <a:rPr lang="it-IT" sz="2400" dirty="0" smtClean="0"/>
              <a:t>-in 1900	 </a:t>
            </a:r>
            <a:r>
              <a:rPr lang="it-IT" sz="2400" dirty="0" err="1" smtClean="0"/>
              <a:t>about</a:t>
            </a:r>
            <a:r>
              <a:rPr lang="it-IT" sz="2400" dirty="0" smtClean="0"/>
              <a:t>   310.000/ </a:t>
            </a:r>
            <a:r>
              <a:rPr lang="it-IT" sz="2400" dirty="0" err="1" smtClean="0"/>
              <a:t>migrants</a:t>
            </a:r>
            <a:r>
              <a:rPr lang="it-IT" sz="2400" dirty="0" smtClean="0"/>
              <a:t> a </a:t>
            </a:r>
            <a:r>
              <a:rPr lang="it-IT" sz="2400" dirty="0" err="1" smtClean="0"/>
              <a:t>year</a:t>
            </a:r>
            <a:r>
              <a:rPr lang="it-IT" sz="2400" dirty="0" smtClean="0"/>
              <a:t>; </a:t>
            </a:r>
            <a:br>
              <a:rPr lang="it-IT" sz="2400" dirty="0" smtClean="0"/>
            </a:br>
            <a:r>
              <a:rPr lang="it-IT" sz="2400" dirty="0" smtClean="0"/>
              <a:t>-in 1913	 </a:t>
            </a:r>
            <a:r>
              <a:rPr lang="it-IT" sz="2400" dirty="0" err="1" smtClean="0"/>
              <a:t>about</a:t>
            </a:r>
            <a:r>
              <a:rPr lang="it-IT" sz="2400" dirty="0" smtClean="0"/>
              <a:t>   873.000/ </a:t>
            </a:r>
            <a:r>
              <a:rPr lang="it-IT" sz="2400" dirty="0" err="1" smtClean="0"/>
              <a:t>migrants</a:t>
            </a:r>
            <a:r>
              <a:rPr lang="it-IT" sz="2400" dirty="0" smtClean="0"/>
              <a:t> a </a:t>
            </a:r>
            <a:r>
              <a:rPr lang="it-IT" sz="2400" dirty="0" err="1" smtClean="0"/>
              <a:t>year</a:t>
            </a:r>
            <a:r>
              <a:rPr lang="it-IT" sz="2400" dirty="0" smtClean="0"/>
              <a:t>. </a:t>
            </a:r>
            <a:br>
              <a:rPr lang="it-IT" sz="2400" dirty="0" smtClean="0"/>
            </a:br>
            <a:r>
              <a:rPr lang="it-IT" sz="2400" dirty="0" smtClean="0"/>
              <a:t/>
            </a:r>
            <a:br>
              <a:rPr lang="it-IT" sz="2400" dirty="0" smtClean="0"/>
            </a:br>
            <a:r>
              <a:rPr lang="it-IT" sz="2400" dirty="0" err="1" smtClean="0"/>
              <a:t>After</a:t>
            </a:r>
            <a:r>
              <a:rPr lang="it-IT" sz="2400" dirty="0" smtClean="0"/>
              <a:t> the end </a:t>
            </a:r>
            <a:r>
              <a:rPr lang="it-IT" sz="2400" dirty="0" err="1" smtClean="0"/>
              <a:t>of</a:t>
            </a:r>
            <a:r>
              <a:rPr lang="it-IT" sz="2400" dirty="0" smtClean="0"/>
              <a:t> the First World War </a:t>
            </a:r>
            <a:r>
              <a:rPr lang="it-IT" sz="2400" dirty="0" err="1" smtClean="0"/>
              <a:t>migration</a:t>
            </a:r>
            <a:r>
              <a:rPr lang="it-IT" sz="2400" dirty="0" smtClean="0"/>
              <a:t> </a:t>
            </a:r>
            <a:r>
              <a:rPr lang="it-IT" sz="2400" dirty="0" err="1" smtClean="0"/>
              <a:t>started</a:t>
            </a:r>
            <a:r>
              <a:rPr lang="it-IT" sz="2400" dirty="0" smtClean="0"/>
              <a:t> </a:t>
            </a:r>
            <a:r>
              <a:rPr lang="it-IT" sz="2400" dirty="0" err="1" smtClean="0"/>
              <a:t>again</a:t>
            </a:r>
            <a:r>
              <a:rPr lang="it-IT" sz="2400" dirty="0" smtClean="0"/>
              <a:t>:</a:t>
            </a:r>
            <a:br>
              <a:rPr lang="it-IT" sz="2400" dirty="0" smtClean="0"/>
            </a:br>
            <a:r>
              <a:rPr lang="it-IT" sz="2400" dirty="0" smtClean="0"/>
              <a:t/>
            </a:r>
            <a:br>
              <a:rPr lang="it-IT" sz="2400" dirty="0" smtClean="0"/>
            </a:br>
            <a:r>
              <a:rPr lang="it-IT" sz="2400" dirty="0" smtClean="0"/>
              <a:t>in 1920-1927	 </a:t>
            </a:r>
            <a:r>
              <a:rPr lang="it-IT" sz="2400" dirty="0" err="1" smtClean="0"/>
              <a:t>about</a:t>
            </a:r>
            <a:r>
              <a:rPr lang="it-IT" sz="2400" dirty="0" smtClean="0"/>
              <a:t>   615.000/ </a:t>
            </a:r>
            <a:r>
              <a:rPr lang="it-IT" sz="2400" dirty="0" err="1" smtClean="0"/>
              <a:t>migrants</a:t>
            </a:r>
            <a:r>
              <a:rPr lang="it-IT" sz="2400" dirty="0" smtClean="0"/>
              <a:t> a </a:t>
            </a:r>
            <a:r>
              <a:rPr lang="it-IT" sz="2400" dirty="0" err="1" smtClean="0"/>
              <a:t>year</a:t>
            </a:r>
            <a:r>
              <a:rPr lang="it-IT" sz="2400" dirty="0" smtClean="0"/>
              <a:t>; </a:t>
            </a:r>
            <a:br>
              <a:rPr lang="it-IT" sz="2400" dirty="0" smtClean="0"/>
            </a:br>
            <a:r>
              <a:rPr lang="it-IT" sz="2400" dirty="0" smtClean="0"/>
              <a:t/>
            </a:r>
            <a:br>
              <a:rPr lang="it-IT" sz="2400" dirty="0" smtClean="0"/>
            </a:br>
            <a:r>
              <a:rPr lang="it-IT" sz="2400" dirty="0" smtClean="0"/>
              <a:t>in 1927 the </a:t>
            </a:r>
            <a:r>
              <a:rPr lang="it-IT" sz="2400" dirty="0" err="1" smtClean="0"/>
              <a:t>Fascist</a:t>
            </a:r>
            <a:r>
              <a:rPr lang="it-IT" sz="2400" dirty="0" smtClean="0"/>
              <a:t> regime </a:t>
            </a:r>
            <a:r>
              <a:rPr lang="it-IT" sz="2400" dirty="0" err="1" smtClean="0"/>
              <a:t>stopped</a:t>
            </a:r>
            <a:r>
              <a:rPr lang="it-IT" sz="2400" dirty="0" smtClean="0"/>
              <a:t> the </a:t>
            </a:r>
            <a:r>
              <a:rPr lang="it-IT" sz="2400" dirty="0" err="1" smtClean="0"/>
              <a:t>migration</a:t>
            </a:r>
            <a:r>
              <a:rPr lang="it-IT" sz="2400" dirty="0" smtClean="0"/>
              <a:t> flow. </a:t>
            </a:r>
            <a:br>
              <a:rPr lang="it-IT" sz="2400" dirty="0" smtClean="0"/>
            </a:br>
            <a:endParaRPr lang="it-IT" sz="24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5" name="CasellaDiTesto 4"/>
          <p:cNvSpPr txBox="1"/>
          <p:nvPr/>
        </p:nvSpPr>
        <p:spPr>
          <a:xfrm>
            <a:off x="0" y="1844824"/>
            <a:ext cx="9144000" cy="584775"/>
          </a:xfrm>
          <a:prstGeom prst="rect">
            <a:avLst/>
          </a:prstGeom>
          <a:noFill/>
        </p:spPr>
        <p:txBody>
          <a:bodyPr wrap="square" rtlCol="0">
            <a:spAutoFit/>
          </a:bodyPr>
          <a:lstStyle/>
          <a:p>
            <a:pPr algn="ctr"/>
            <a:r>
              <a:rPr lang="it-IT" sz="3200" b="1" dirty="0" smtClean="0"/>
              <a:t>The Great MIGRATION </a:t>
            </a:r>
            <a:r>
              <a:rPr lang="it-IT" sz="3200" b="1" dirty="0" err="1" smtClean="0"/>
              <a:t>to</a:t>
            </a:r>
            <a:r>
              <a:rPr lang="it-IT" sz="3200" b="1" dirty="0" smtClean="0"/>
              <a:t> AMERICA</a:t>
            </a:r>
            <a:endParaRPr lang="it-IT"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graphicFrame>
        <p:nvGraphicFramePr>
          <p:cNvPr id="5" name="Tabella 4"/>
          <p:cNvGraphicFramePr>
            <a:graphicFrameLocks noGrp="1"/>
          </p:cNvGraphicFramePr>
          <p:nvPr/>
        </p:nvGraphicFramePr>
        <p:xfrm>
          <a:off x="0" y="2132855"/>
          <a:ext cx="9144000" cy="4497185"/>
        </p:xfrm>
        <a:graphic>
          <a:graphicData uri="http://schemas.openxmlformats.org/drawingml/2006/table">
            <a:tbl>
              <a:tblPr firstRow="1" bandRow="1">
                <a:tableStyleId>{7DF18680-E054-41AD-8BC1-D1AEF772440D}</a:tableStyleId>
              </a:tblPr>
              <a:tblGrid>
                <a:gridCol w="2268252"/>
                <a:gridCol w="2303748"/>
                <a:gridCol w="2286000"/>
                <a:gridCol w="2286000"/>
              </a:tblGrid>
              <a:tr h="558061">
                <a:tc gridSpan="4">
                  <a:txBody>
                    <a:bodyPr/>
                    <a:lstStyle/>
                    <a:p>
                      <a:pPr algn="ctr"/>
                      <a:r>
                        <a:rPr lang="it-IT" sz="3200" b="1" dirty="0" smtClean="0">
                          <a:solidFill>
                            <a:schemeClr val="tx1"/>
                          </a:solidFill>
                        </a:rPr>
                        <a:t>ITALIAN</a:t>
                      </a:r>
                      <a:r>
                        <a:rPr lang="it-IT" sz="3200" b="1" baseline="0" dirty="0" smtClean="0">
                          <a:solidFill>
                            <a:schemeClr val="tx1"/>
                          </a:solidFill>
                        </a:rPr>
                        <a:t> </a:t>
                      </a:r>
                      <a:r>
                        <a:rPr lang="it-IT" sz="3200" b="1" dirty="0" smtClean="0">
                          <a:solidFill>
                            <a:schemeClr val="tx1"/>
                          </a:solidFill>
                        </a:rPr>
                        <a:t>MIGRATION TO THE</a:t>
                      </a:r>
                      <a:r>
                        <a:rPr lang="it-IT" sz="3200" b="1" baseline="0" dirty="0" smtClean="0">
                          <a:solidFill>
                            <a:schemeClr val="tx1"/>
                          </a:solidFill>
                        </a:rPr>
                        <a:t> UNITED STATES</a:t>
                      </a:r>
                    </a:p>
                    <a:p>
                      <a:pPr algn="ctr"/>
                      <a:r>
                        <a:rPr lang="it-IT" sz="3200" b="1" baseline="0" dirty="0" smtClean="0">
                          <a:solidFill>
                            <a:schemeClr val="tx1"/>
                          </a:solidFill>
                        </a:rPr>
                        <a:t>PERIOD (1881 – 1920)</a:t>
                      </a:r>
                      <a:endParaRPr lang="it-IT" sz="3200" b="1"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UNITED</a:t>
                      </a:r>
                      <a:r>
                        <a:rPr lang="it-IT" baseline="0" dirty="0" smtClean="0"/>
                        <a:t> </a:t>
                      </a:r>
                      <a:r>
                        <a:rPr lang="it-IT" dirty="0" smtClean="0"/>
                        <a:t>STATES</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TOTAL ITALIAN  MIGRANTS</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dirty="0" smtClean="0"/>
                        <a:t>1881</a:t>
                      </a:r>
                      <a:r>
                        <a:rPr lang="it-IT" sz="2000" b="1" baseline="0" dirty="0" smtClean="0"/>
                        <a:t> - 1890</a:t>
                      </a: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244.870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1.879.200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13.00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1891 - 1900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514.330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2.834.730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18,18</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1901 - 1910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2.329.450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6.026.690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38,60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1911 - 1920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1.566.780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3.828.070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40,92</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TOT  1881 - 1920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4.655.430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14.568.690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31,65</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rot="20178948">
            <a:off x="651498" y="2911936"/>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smtClean="0">
                <a:ln>
                  <a:noFill/>
                </a:ln>
                <a:solidFill>
                  <a:srgbClr val="FF0000"/>
                </a:solidFill>
                <a:effectLst/>
                <a:uLnTx/>
                <a:uFillTx/>
                <a:latin typeface="+mj-lt"/>
                <a:ea typeface="+mj-ea"/>
                <a:cs typeface="+mj-cs"/>
              </a:rPr>
              <a:t>24.000.000</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3068960"/>
            <a:ext cx="7848872" cy="3240360"/>
          </a:xfrm>
        </p:spPr>
        <p:txBody>
          <a:bodyPr>
            <a:normAutofit fontScale="90000"/>
          </a:bodyPr>
          <a:lstStyle/>
          <a:p>
            <a:pPr algn="l"/>
            <a:r>
              <a:rPr lang="en-US" sz="3600" dirty="0" smtClean="0"/>
              <a:t>This is the Crucial Number to understand the size of the large and complex phenomenon which is the history of the Italian emigration. In fact Twenty-four million is an entity that </a:t>
            </a:r>
            <a:r>
              <a:rPr lang="en-US" sz="3600" dirty="0" err="1" smtClean="0"/>
              <a:t>repeates</a:t>
            </a:r>
            <a:r>
              <a:rPr lang="en-US" sz="3600" dirty="0" smtClean="0"/>
              <a:t> -as if by magic-  to accompany the study and to characterize the reconstruction of the </a:t>
            </a:r>
            <a:r>
              <a:rPr lang="en-US" sz="3600" dirty="0" err="1" smtClean="0"/>
              <a:t>diaspora</a:t>
            </a:r>
            <a:r>
              <a:rPr lang="en-US" sz="3600" dirty="0" smtClean="0"/>
              <a:t> of the Italians in the world.</a:t>
            </a:r>
            <a:endParaRPr lang="it-IT" b="1" dirty="0">
              <a:solidFill>
                <a:srgbClr val="FF0000"/>
              </a:solidFill>
            </a:endParaRPr>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7" name="Rettangolo 6"/>
          <p:cNvSpPr/>
          <p:nvPr/>
        </p:nvSpPr>
        <p:spPr>
          <a:xfrm>
            <a:off x="0" y="1484784"/>
            <a:ext cx="9144000" cy="830997"/>
          </a:xfrm>
          <a:prstGeom prst="rect">
            <a:avLst/>
          </a:prstGeom>
        </p:spPr>
        <p:txBody>
          <a:bodyPr wrap="square">
            <a:spAutoFit/>
          </a:bodyPr>
          <a:lstStyle/>
          <a:p>
            <a:pPr algn="ctr"/>
            <a:r>
              <a:rPr lang="it-IT" sz="4800" b="1" dirty="0" smtClean="0"/>
              <a:t>Ventiquattro </a:t>
            </a:r>
            <a:r>
              <a:rPr lang="it-IT" sz="4800" b="1" dirty="0" err="1" smtClean="0"/>
              <a:t>milions</a:t>
            </a:r>
            <a:r>
              <a:rPr lang="it-IT" sz="4800" b="1" dirty="0" smtClean="0"/>
              <a:t>.</a:t>
            </a:r>
            <a:endParaRPr lang="it-IT"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graphicFrame>
        <p:nvGraphicFramePr>
          <p:cNvPr id="5" name="Tabella 4"/>
          <p:cNvGraphicFramePr>
            <a:graphicFrameLocks noGrp="1"/>
          </p:cNvGraphicFramePr>
          <p:nvPr/>
        </p:nvGraphicFramePr>
        <p:xfrm>
          <a:off x="0" y="1732373"/>
          <a:ext cx="9144000" cy="4497185"/>
        </p:xfrm>
        <a:graphic>
          <a:graphicData uri="http://schemas.openxmlformats.org/drawingml/2006/table">
            <a:tbl>
              <a:tblPr firstRow="1" bandRow="1">
                <a:tableStyleId>{7DF18680-E054-41AD-8BC1-D1AEF772440D}</a:tableStyleId>
              </a:tblPr>
              <a:tblGrid>
                <a:gridCol w="2268252"/>
                <a:gridCol w="2303748"/>
                <a:gridCol w="2286000"/>
                <a:gridCol w="2286000"/>
              </a:tblGrid>
              <a:tr h="55806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3200" b="1" dirty="0" smtClean="0">
                          <a:solidFill>
                            <a:schemeClr val="tx1"/>
                          </a:solidFill>
                        </a:rPr>
                        <a:t>ITALIAN</a:t>
                      </a:r>
                      <a:r>
                        <a:rPr lang="it-IT" sz="3200" b="1" baseline="0" dirty="0" smtClean="0">
                          <a:solidFill>
                            <a:schemeClr val="tx1"/>
                          </a:solidFill>
                        </a:rPr>
                        <a:t> </a:t>
                      </a:r>
                      <a:r>
                        <a:rPr lang="it-IT" sz="3200" b="1" dirty="0" smtClean="0">
                          <a:solidFill>
                            <a:schemeClr val="tx1"/>
                          </a:solidFill>
                        </a:rPr>
                        <a:t>MIGRATION TO </a:t>
                      </a:r>
                      <a:r>
                        <a:rPr lang="it-IT" sz="3200" b="1" baseline="0" dirty="0" smtClean="0">
                          <a:solidFill>
                            <a:schemeClr val="tx1"/>
                          </a:solidFill>
                        </a:rPr>
                        <a:t>BRAZIL AND ARGENTINA  PERIOD  (1881 – 1920)</a:t>
                      </a:r>
                      <a:endParaRPr lang="it-IT" sz="3200" b="1"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BRAZIL</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ARGENTINA</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TOTAL ITALIAN MIGRANTS</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dirty="0" smtClean="0"/>
                        <a:t>1881</a:t>
                      </a:r>
                      <a:r>
                        <a:rPr lang="it-IT" sz="2000" b="1" baseline="0" dirty="0" smtClean="0"/>
                        <a:t> - 1890</a:t>
                      </a:r>
                      <a:endParaRPr lang="it-IT" sz="2000" b="1"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291.630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391.970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1.879.200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1891 - 1900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580.220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367.220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2.834.730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1901 - 1910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303.360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734.600 </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6.026.690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1911 - 1920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125.880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315.520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3.828.070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1" kern="1200" dirty="0" smtClean="0">
                          <a:solidFill>
                            <a:schemeClr val="dk1"/>
                          </a:solidFill>
                          <a:latin typeface="+mn-lt"/>
                          <a:ea typeface="+mn-ea"/>
                          <a:cs typeface="+mn-cs"/>
                        </a:rPr>
                        <a:t>TOT   1881 - 1920</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1.311.090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1.809.310 </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14.568.690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7" name="Tabella 6"/>
          <p:cNvGraphicFramePr>
            <a:graphicFrameLocks noGrp="1"/>
          </p:cNvGraphicFramePr>
          <p:nvPr/>
        </p:nvGraphicFramePr>
        <p:xfrm>
          <a:off x="1043608" y="1956151"/>
          <a:ext cx="6858000" cy="4497185"/>
        </p:xfrm>
        <a:graphic>
          <a:graphicData uri="http://schemas.openxmlformats.org/drawingml/2006/table">
            <a:tbl>
              <a:tblPr firstRow="1" bandRow="1">
                <a:tableStyleId>{7DF18680-E054-41AD-8BC1-D1AEF772440D}</a:tableStyleId>
              </a:tblPr>
              <a:tblGrid>
                <a:gridCol w="2268252"/>
                <a:gridCol w="2303748"/>
                <a:gridCol w="2286000"/>
              </a:tblGrid>
              <a:tr h="55806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3200" b="1" dirty="0" smtClean="0">
                          <a:solidFill>
                            <a:schemeClr val="tx1"/>
                          </a:solidFill>
                        </a:rPr>
                        <a:t>ITALIAN</a:t>
                      </a:r>
                      <a:r>
                        <a:rPr lang="it-IT" sz="3200" b="1" baseline="0" dirty="0" smtClean="0">
                          <a:solidFill>
                            <a:schemeClr val="tx1"/>
                          </a:solidFill>
                        </a:rPr>
                        <a:t> </a:t>
                      </a:r>
                      <a:r>
                        <a:rPr lang="it-IT" sz="3200" b="1" dirty="0" smtClean="0">
                          <a:solidFill>
                            <a:schemeClr val="tx1"/>
                          </a:solidFill>
                        </a:rPr>
                        <a:t>MIGRATION </a:t>
                      </a:r>
                    </a:p>
                    <a:p>
                      <a:pPr marL="0" marR="0" indent="0" algn="ctr" defTabSz="914400" rtl="0" eaLnBrk="1" fontAlgn="auto" latinLnBrk="0" hangingPunct="1">
                        <a:lnSpc>
                          <a:spcPct val="100000"/>
                        </a:lnSpc>
                        <a:spcBef>
                          <a:spcPts val="0"/>
                        </a:spcBef>
                        <a:spcAft>
                          <a:spcPts val="0"/>
                        </a:spcAft>
                        <a:buClrTx/>
                        <a:buSzTx/>
                        <a:buFontTx/>
                        <a:buNone/>
                        <a:tabLst/>
                        <a:defRPr/>
                      </a:pPr>
                      <a:r>
                        <a:rPr lang="it-IT" sz="3200" b="1" baseline="0" dirty="0" smtClean="0">
                          <a:solidFill>
                            <a:schemeClr val="tx1"/>
                          </a:solidFill>
                        </a:rPr>
                        <a:t>PERIOD  (1876 – 1976)</a:t>
                      </a:r>
                      <a:endParaRPr lang="it-IT" sz="3200" b="1"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it-IT"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0" dirty="0" smtClean="0"/>
                        <a:t>Italy</a:t>
                      </a:r>
                      <a:endParaRPr lang="it-IT" sz="2000" b="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err="1" smtClean="0"/>
                        <a:t>Number</a:t>
                      </a:r>
                      <a:r>
                        <a:rPr lang="it-IT" dirty="0" smtClean="0"/>
                        <a:t> </a:t>
                      </a:r>
                      <a:r>
                        <a:rPr lang="it-IT" dirty="0" err="1" smtClean="0"/>
                        <a:t>of</a:t>
                      </a:r>
                      <a:r>
                        <a:rPr lang="it-IT" dirty="0" smtClean="0"/>
                        <a:t>  </a:t>
                      </a:r>
                      <a:r>
                        <a:rPr lang="it-IT" dirty="0" err="1" smtClean="0"/>
                        <a:t>Migrants</a:t>
                      </a:r>
                      <a:endParaRPr lang="it-IT" dirty="0" smtClean="0"/>
                    </a:p>
                    <a:p>
                      <a:pPr algn="ct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err="1" smtClean="0"/>
                        <a:t>Region</a:t>
                      </a:r>
                      <a:r>
                        <a:rPr lang="it-IT" dirty="0" smtClean="0"/>
                        <a:t> </a:t>
                      </a:r>
                      <a:r>
                        <a:rPr lang="it-IT" dirty="0" err="1" smtClean="0"/>
                        <a:t>Coming</a:t>
                      </a:r>
                      <a:r>
                        <a:rPr lang="it-IT" baseline="0" dirty="0" smtClean="0"/>
                        <a:t> </a:t>
                      </a:r>
                      <a:r>
                        <a:rPr lang="it-IT" baseline="0" dirty="0" err="1" smtClean="0"/>
                        <a:t>from</a:t>
                      </a:r>
                      <a:r>
                        <a:rPr lang="it-IT" baseline="0" dirty="0" smtClean="0"/>
                        <a:t>:</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0" dirty="0" smtClean="0"/>
                        <a:t>South</a:t>
                      </a:r>
                      <a:endParaRPr lang="it-IT" sz="2000" b="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10.000.000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Sicilia/Calabria</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0" kern="1200" dirty="0" smtClean="0">
                          <a:solidFill>
                            <a:schemeClr val="dk1"/>
                          </a:solidFill>
                          <a:latin typeface="+mn-lt"/>
                          <a:ea typeface="+mn-ea"/>
                          <a:cs typeface="+mn-cs"/>
                        </a:rPr>
                        <a:t>Center</a:t>
                      </a:r>
                      <a:r>
                        <a:rPr lang="it-IT" sz="2000" b="0" kern="1200" baseline="0" dirty="0" smtClean="0">
                          <a:solidFill>
                            <a:schemeClr val="dk1"/>
                          </a:solidFill>
                          <a:latin typeface="+mn-lt"/>
                          <a:ea typeface="+mn-ea"/>
                          <a:cs typeface="+mn-cs"/>
                        </a:rPr>
                        <a:t> </a:t>
                      </a:r>
                      <a:endParaRPr lang="it-IT" sz="2000" b="0" kern="1200" dirty="0" smtClean="0">
                        <a:solidFill>
                          <a:schemeClr val="dk1"/>
                        </a:solidFill>
                        <a:latin typeface="+mn-lt"/>
                        <a:ea typeface="+mn-ea"/>
                        <a:cs typeface="+mn-cs"/>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5.000.000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Campania/Abruzzo</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0" kern="1200" dirty="0" smtClean="0">
                          <a:solidFill>
                            <a:schemeClr val="dk1"/>
                          </a:solidFill>
                          <a:latin typeface="+mn-lt"/>
                          <a:ea typeface="+mn-ea"/>
                          <a:cs typeface="+mn-cs"/>
                        </a:rPr>
                        <a:t>North Est</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5.500.000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Veneto</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r>
                        <a:rPr lang="it-IT" sz="2000" b="0" kern="1200" dirty="0" smtClean="0">
                          <a:solidFill>
                            <a:schemeClr val="dk1"/>
                          </a:solidFill>
                          <a:latin typeface="+mn-lt"/>
                          <a:ea typeface="+mn-ea"/>
                          <a:cs typeface="+mn-cs"/>
                        </a:rPr>
                        <a:t>North</a:t>
                      </a:r>
                      <a:r>
                        <a:rPr lang="it-IT" sz="2000" b="0" kern="1200" baseline="0" dirty="0" smtClean="0">
                          <a:solidFill>
                            <a:schemeClr val="dk1"/>
                          </a:solidFill>
                          <a:latin typeface="+mn-lt"/>
                          <a:ea typeface="+mn-ea"/>
                          <a:cs typeface="+mn-cs"/>
                        </a:rPr>
                        <a:t> West</a:t>
                      </a:r>
                      <a:endParaRPr lang="it-IT" sz="2000" b="0" kern="1200" dirty="0" smtClean="0">
                        <a:solidFill>
                          <a:schemeClr val="dk1"/>
                        </a:solidFill>
                        <a:latin typeface="+mn-lt"/>
                        <a:ea typeface="+mn-ea"/>
                        <a:cs typeface="+mn-cs"/>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5.000.000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it-IT" dirty="0" smtClean="0"/>
                        <a:t>Lombardia/Piemonte</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58061">
                <a:tc>
                  <a:txBody>
                    <a:bodyPr/>
                    <a:lstStyle/>
                    <a:p>
                      <a:pPr algn="ctr"/>
                      <a:endParaRPr lang="it-IT" sz="2000" b="1" kern="1200" dirty="0" smtClean="0">
                        <a:solidFill>
                          <a:schemeClr val="dk1"/>
                        </a:solidFill>
                        <a:latin typeface="+mn-lt"/>
                        <a:ea typeface="+mn-ea"/>
                        <a:cs typeface="+mn-cs"/>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25.500.000</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r"/>
                      <a:r>
                        <a:rPr lang="it-IT" dirty="0" smtClean="0"/>
                        <a:t> </a:t>
                      </a:r>
                      <a:endParaRPr lang="it-IT"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7" name="Titolo 6"/>
          <p:cNvSpPr>
            <a:spLocks noGrp="1"/>
          </p:cNvSpPr>
          <p:nvPr>
            <p:ph type="ctrTitle"/>
          </p:nvPr>
        </p:nvSpPr>
        <p:spPr>
          <a:xfrm>
            <a:off x="755576" y="3212976"/>
            <a:ext cx="7772400" cy="3645024"/>
          </a:xfrm>
        </p:spPr>
        <p:txBody>
          <a:bodyPr>
            <a:noAutofit/>
          </a:bodyPr>
          <a:lstStyle/>
          <a:p>
            <a:pPr algn="l"/>
            <a:r>
              <a:rPr lang="it-IT" sz="2800" dirty="0" smtClean="0"/>
              <a:t>At the </a:t>
            </a:r>
            <a:r>
              <a:rPr lang="it-IT" sz="2800" dirty="0" err="1" smtClean="0"/>
              <a:t>beginning</a:t>
            </a:r>
            <a:r>
              <a:rPr lang="it-IT" sz="2800" dirty="0" smtClean="0"/>
              <a:t>, </a:t>
            </a:r>
            <a:r>
              <a:rPr lang="it-IT" sz="2800" dirty="0" err="1" smtClean="0"/>
              <a:t>mostly</a:t>
            </a:r>
            <a:r>
              <a:rPr lang="it-IT" sz="2800" dirty="0" smtClean="0"/>
              <a:t> </a:t>
            </a:r>
            <a:r>
              <a:rPr lang="it-IT" sz="2800" dirty="0" err="1" smtClean="0"/>
              <a:t>of</a:t>
            </a:r>
            <a:r>
              <a:rPr lang="it-IT" sz="2800" dirty="0" smtClean="0"/>
              <a:t> </a:t>
            </a:r>
            <a:r>
              <a:rPr lang="it-IT" sz="2800" dirty="0" err="1" smtClean="0"/>
              <a:t>migrants</a:t>
            </a:r>
            <a:r>
              <a:rPr lang="it-IT" sz="2800" dirty="0" smtClean="0"/>
              <a:t> </a:t>
            </a:r>
            <a:r>
              <a:rPr lang="it-IT" sz="2800" dirty="0" err="1" smtClean="0"/>
              <a:t>worked</a:t>
            </a:r>
            <a:r>
              <a:rPr lang="it-IT" sz="2800" dirty="0" smtClean="0"/>
              <a:t> on </a:t>
            </a:r>
            <a:r>
              <a:rPr lang="en-US" sz="2800" dirty="0" smtClean="0"/>
              <a:t>railroad construction works or other public works and for long time they were </a:t>
            </a:r>
            <a:r>
              <a:rPr lang="en-US" sz="2800" dirty="0" err="1" smtClean="0"/>
              <a:t>considerated</a:t>
            </a:r>
            <a:r>
              <a:rPr lang="en-US" sz="2800" dirty="0" smtClean="0"/>
              <a:t> at the lower level of the social ladder</a:t>
            </a:r>
            <a:r>
              <a:rPr lang="it-IT" sz="2800" b="1" dirty="0" smtClean="0"/>
              <a:t>. </a:t>
            </a:r>
            <a:r>
              <a:rPr lang="it-IT" sz="2800" dirty="0" smtClean="0"/>
              <a:t/>
            </a:r>
            <a:br>
              <a:rPr lang="it-IT" sz="2800" dirty="0" smtClean="0"/>
            </a:br>
            <a:r>
              <a:rPr lang="it-IT" sz="2800" dirty="0" err="1" smtClean="0"/>
              <a:t>Only</a:t>
            </a:r>
            <a:r>
              <a:rPr lang="it-IT" sz="2800" dirty="0" smtClean="0"/>
              <a:t> </a:t>
            </a:r>
            <a:r>
              <a:rPr lang="it-IT" sz="2800" dirty="0" err="1" smtClean="0"/>
              <a:t>many</a:t>
            </a:r>
            <a:r>
              <a:rPr lang="it-IT" sz="2800" dirty="0" smtClean="0"/>
              <a:t> </a:t>
            </a:r>
            <a:r>
              <a:rPr lang="it-IT" sz="2800" dirty="0" err="1" smtClean="0"/>
              <a:t>years</a:t>
            </a:r>
            <a:r>
              <a:rPr lang="it-IT" sz="2800" dirty="0" smtClean="0"/>
              <a:t> </a:t>
            </a:r>
            <a:r>
              <a:rPr lang="it-IT" sz="2800" dirty="0" err="1" smtClean="0"/>
              <a:t>later</a:t>
            </a:r>
            <a:r>
              <a:rPr lang="it-IT" sz="2800" dirty="0" smtClean="0"/>
              <a:t>, </a:t>
            </a:r>
            <a:r>
              <a:rPr lang="it-IT" sz="2800" dirty="0" err="1" smtClean="0"/>
              <a:t>after</a:t>
            </a:r>
            <a:r>
              <a:rPr lang="it-IT" sz="2800" dirty="0" smtClean="0"/>
              <a:t> the </a:t>
            </a:r>
            <a:r>
              <a:rPr lang="it-IT" sz="2800" dirty="0" err="1" smtClean="0"/>
              <a:t>Second</a:t>
            </a:r>
            <a:r>
              <a:rPr lang="it-IT" sz="2800" dirty="0" smtClean="0"/>
              <a:t> World War, </a:t>
            </a:r>
            <a:r>
              <a:rPr lang="it-IT" sz="2800" dirty="0" err="1" smtClean="0"/>
              <a:t>they</a:t>
            </a:r>
            <a:r>
              <a:rPr lang="it-IT" sz="2800" dirty="0" smtClean="0"/>
              <a:t> </a:t>
            </a:r>
            <a:r>
              <a:rPr lang="it-IT" sz="2800" dirty="0" err="1" smtClean="0"/>
              <a:t>were</a:t>
            </a:r>
            <a:r>
              <a:rPr lang="it-IT" sz="2800" dirty="0" smtClean="0"/>
              <a:t> </a:t>
            </a:r>
            <a:r>
              <a:rPr lang="it-IT" sz="2800" dirty="0" err="1" smtClean="0"/>
              <a:t>respected</a:t>
            </a:r>
            <a:r>
              <a:rPr lang="it-IT" sz="2800" dirty="0" smtClean="0"/>
              <a:t> and </a:t>
            </a:r>
            <a:r>
              <a:rPr lang="it-IT" sz="2800" dirty="0" err="1" smtClean="0"/>
              <a:t>valued</a:t>
            </a:r>
            <a:r>
              <a:rPr lang="it-IT" sz="2800" dirty="0" smtClean="0"/>
              <a:t>.</a:t>
            </a:r>
            <a:br>
              <a:rPr lang="it-IT" sz="2800" dirty="0" smtClean="0"/>
            </a:br>
            <a:r>
              <a:rPr lang="it-IT" sz="2000" dirty="0" smtClean="0"/>
              <a:t>Will </a:t>
            </a:r>
            <a:r>
              <a:rPr lang="it-IT" sz="2000" dirty="0" err="1" smtClean="0"/>
              <a:t>see</a:t>
            </a:r>
            <a:r>
              <a:rPr lang="it-IT" sz="2000" dirty="0" smtClean="0"/>
              <a:t> the </a:t>
            </a:r>
            <a:r>
              <a:rPr lang="it-IT" sz="2000" dirty="0" err="1" smtClean="0"/>
              <a:t>video…</a:t>
            </a:r>
            <a:r>
              <a:rPr lang="it-IT" sz="2000" dirty="0" smtClean="0"/>
              <a:t>..</a:t>
            </a:r>
            <a:r>
              <a:rPr lang="it-IT" sz="2800" dirty="0" smtClean="0"/>
              <a:t/>
            </a:r>
            <a:br>
              <a:rPr lang="it-IT" sz="2800" dirty="0" smtClean="0"/>
            </a:br>
            <a:r>
              <a:rPr lang="it-IT" sz="2800" dirty="0" smtClean="0"/>
              <a:t>.</a:t>
            </a:r>
            <a:endParaRPr lang="it-IT" sz="2800" dirty="0"/>
          </a:p>
        </p:txBody>
      </p:sp>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CasellaDiTesto 5"/>
          <p:cNvSpPr txBox="1"/>
          <p:nvPr/>
        </p:nvSpPr>
        <p:spPr>
          <a:xfrm>
            <a:off x="0" y="2060848"/>
            <a:ext cx="9144000" cy="830997"/>
          </a:xfrm>
          <a:prstGeom prst="rect">
            <a:avLst/>
          </a:prstGeom>
          <a:noFill/>
        </p:spPr>
        <p:txBody>
          <a:bodyPr wrap="square" rtlCol="0">
            <a:spAutoFit/>
          </a:bodyPr>
          <a:lstStyle/>
          <a:p>
            <a:pPr algn="ctr"/>
            <a:r>
              <a:rPr lang="it-IT" sz="4800" b="1" dirty="0" smtClean="0"/>
              <a:t> The </a:t>
            </a:r>
            <a:r>
              <a:rPr lang="it-IT" sz="4800" b="1" dirty="0" err="1" smtClean="0"/>
              <a:t>Italians</a:t>
            </a:r>
            <a:r>
              <a:rPr lang="it-IT" sz="4800" b="1" dirty="0" smtClean="0"/>
              <a:t> in USA</a:t>
            </a:r>
            <a:endParaRPr lang="it-IT" sz="4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026" name="Picture 2" descr="E:\MIGRANT\meeting in Rome\lavori\emigrazione italiana\immagini mie\Charles-Ebbets.-Pranzo-in-cima-a-un-grattacielo.jpg"/>
          <p:cNvPicPr>
            <a:picLocks noChangeAspect="1" noChangeArrowheads="1"/>
          </p:cNvPicPr>
          <p:nvPr/>
        </p:nvPicPr>
        <p:blipFill>
          <a:blip r:embed="rId4" cstate="print"/>
          <a:srcRect/>
          <a:stretch>
            <a:fillRect/>
          </a:stretch>
        </p:blipFill>
        <p:spPr bwMode="auto">
          <a:xfrm>
            <a:off x="1691680" y="1916832"/>
            <a:ext cx="5783684" cy="4564661"/>
          </a:xfrm>
          <a:prstGeom prst="rect">
            <a:avLst/>
          </a:prstGeom>
          <a:noFill/>
        </p:spPr>
      </p:pic>
      <p:sp>
        <p:nvSpPr>
          <p:cNvPr id="6" name="CasellaDiTesto 5"/>
          <p:cNvSpPr txBox="1"/>
          <p:nvPr/>
        </p:nvSpPr>
        <p:spPr>
          <a:xfrm>
            <a:off x="-36512" y="2555612"/>
            <a:ext cx="1872208" cy="646331"/>
          </a:xfrm>
          <a:prstGeom prst="rect">
            <a:avLst/>
          </a:prstGeom>
          <a:noFill/>
        </p:spPr>
        <p:txBody>
          <a:bodyPr wrap="square" rtlCol="0">
            <a:spAutoFit/>
          </a:bodyPr>
          <a:lstStyle/>
          <a:p>
            <a:r>
              <a:rPr lang="it-IT" dirty="0" err="1" smtClean="0"/>
              <a:t>Men</a:t>
            </a:r>
            <a:r>
              <a:rPr lang="it-IT" dirty="0" smtClean="0"/>
              <a:t> </a:t>
            </a:r>
            <a:r>
              <a:rPr lang="it-IT" dirty="0" err="1" smtClean="0"/>
              <a:t>resting</a:t>
            </a:r>
            <a:endParaRPr lang="it-IT" dirty="0" smtClean="0"/>
          </a:p>
          <a:p>
            <a:r>
              <a:rPr lang="it-IT" dirty="0" smtClean="0"/>
              <a:t> in a building Yard</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descr="30B09.jpg"/>
          <p:cNvPicPr>
            <a:picLocks noChangeAspect="1"/>
          </p:cNvPicPr>
          <p:nvPr/>
        </p:nvPicPr>
        <p:blipFill>
          <a:blip r:embed="rId4" cstate="print"/>
          <a:stretch>
            <a:fillRect/>
          </a:stretch>
        </p:blipFill>
        <p:spPr>
          <a:xfrm>
            <a:off x="1403648" y="2000250"/>
            <a:ext cx="6408712" cy="4330210"/>
          </a:xfrm>
          <a:prstGeom prst="rect">
            <a:avLst/>
          </a:prstGeom>
        </p:spPr>
      </p:pic>
      <p:sp>
        <p:nvSpPr>
          <p:cNvPr id="7" name="CasellaDiTesto 6"/>
          <p:cNvSpPr txBox="1"/>
          <p:nvPr/>
        </p:nvSpPr>
        <p:spPr>
          <a:xfrm>
            <a:off x="-36512" y="2555612"/>
            <a:ext cx="1872208" cy="646331"/>
          </a:xfrm>
          <a:prstGeom prst="rect">
            <a:avLst/>
          </a:prstGeom>
          <a:noFill/>
        </p:spPr>
        <p:txBody>
          <a:bodyPr wrap="square" rtlCol="0">
            <a:spAutoFit/>
          </a:bodyPr>
          <a:lstStyle/>
          <a:p>
            <a:r>
              <a:rPr lang="it-IT" dirty="0" err="1" smtClean="0"/>
              <a:t>Workers</a:t>
            </a:r>
            <a:r>
              <a:rPr lang="it-IT" dirty="0" smtClean="0"/>
              <a:t> in a </a:t>
            </a:r>
            <a:r>
              <a:rPr lang="it-IT" dirty="0" err="1" smtClean="0"/>
              <a:t>railway</a:t>
            </a:r>
            <a:r>
              <a:rPr lang="it-IT" dirty="0" smtClean="0"/>
              <a:t> Yard</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20.jpg"/>
          <p:cNvPicPr>
            <a:picLocks noChangeAspect="1"/>
          </p:cNvPicPr>
          <p:nvPr/>
        </p:nvPicPr>
        <p:blipFill>
          <a:blip r:embed="rId3" cstate="print"/>
          <a:stretch>
            <a:fillRect/>
          </a:stretch>
        </p:blipFill>
        <p:spPr>
          <a:xfrm>
            <a:off x="611560" y="1844824"/>
            <a:ext cx="3877022" cy="3877022"/>
          </a:xfrm>
          <a:prstGeom prst="rect">
            <a:avLst/>
          </a:prstGeom>
        </p:spPr>
      </p:pic>
      <p:pic>
        <p:nvPicPr>
          <p:cNvPr id="8" name="Immagine 7" descr="Italian-Historical-Overview-Pic-4.jpg"/>
          <p:cNvPicPr>
            <a:picLocks noChangeAspect="1"/>
          </p:cNvPicPr>
          <p:nvPr/>
        </p:nvPicPr>
        <p:blipFill>
          <a:blip r:embed="rId4" cstate="print"/>
          <a:stretch>
            <a:fillRect/>
          </a:stretch>
        </p:blipFill>
        <p:spPr>
          <a:xfrm>
            <a:off x="4792779" y="2564904"/>
            <a:ext cx="4351221" cy="3429000"/>
          </a:xfrm>
          <a:prstGeom prst="rect">
            <a:avLst/>
          </a:prstGeom>
        </p:spPr>
      </p:pic>
      <p:pic>
        <p:nvPicPr>
          <p:cNvPr id="9" name="Picture 4" descr="C:\Users\antonio\Desktop\erasmus-plus-logo.png"/>
          <p:cNvPicPr>
            <a:picLocks noChangeAspect="1" noChangeArrowheads="1"/>
          </p:cNvPicPr>
          <p:nvPr/>
        </p:nvPicPr>
        <p:blipFill>
          <a:blip r:embed="rId5" cstate="print"/>
          <a:srcRect/>
          <a:stretch>
            <a:fillRect/>
          </a:stretch>
        </p:blipFill>
        <p:spPr bwMode="auto">
          <a:xfrm>
            <a:off x="899592" y="-243408"/>
            <a:ext cx="2924054" cy="2079327"/>
          </a:xfrm>
          <a:prstGeom prst="rect">
            <a:avLst/>
          </a:prstGeom>
          <a:noFill/>
        </p:spPr>
      </p:pic>
      <p:sp>
        <p:nvSpPr>
          <p:cNvPr id="11" name="CasellaDiTesto 10"/>
          <p:cNvSpPr txBox="1"/>
          <p:nvPr/>
        </p:nvSpPr>
        <p:spPr>
          <a:xfrm>
            <a:off x="4716016" y="1556792"/>
            <a:ext cx="1872208" cy="646331"/>
          </a:xfrm>
          <a:prstGeom prst="rect">
            <a:avLst/>
          </a:prstGeom>
          <a:noFill/>
        </p:spPr>
        <p:txBody>
          <a:bodyPr wrap="square" rtlCol="0">
            <a:spAutoFit/>
          </a:bodyPr>
          <a:lstStyle/>
          <a:p>
            <a:r>
              <a:rPr lang="it-IT" dirty="0" err="1" smtClean="0"/>
              <a:t>Workers</a:t>
            </a:r>
            <a:r>
              <a:rPr lang="it-IT" dirty="0" smtClean="0"/>
              <a:t> in road </a:t>
            </a:r>
            <a:r>
              <a:rPr lang="it-IT" dirty="0" err="1" smtClean="0"/>
              <a:t>contruction</a:t>
            </a:r>
            <a:r>
              <a:rPr lang="it-IT" dirty="0" smtClean="0"/>
              <a:t> Yard</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8" name="Immagine 7" descr="emigranti-4-1024x601.jpg"/>
          <p:cNvPicPr>
            <a:picLocks noChangeAspect="1"/>
          </p:cNvPicPr>
          <p:nvPr/>
        </p:nvPicPr>
        <p:blipFill>
          <a:blip r:embed="rId4" cstate="print"/>
          <a:stretch>
            <a:fillRect/>
          </a:stretch>
        </p:blipFill>
        <p:spPr>
          <a:xfrm>
            <a:off x="1145603" y="2420888"/>
            <a:ext cx="6882781" cy="4032448"/>
          </a:xfrm>
          <a:prstGeom prst="rect">
            <a:avLst/>
          </a:prstGeom>
        </p:spPr>
      </p:pic>
      <p:sp>
        <p:nvSpPr>
          <p:cNvPr id="6" name="CasellaDiTesto 5"/>
          <p:cNvSpPr txBox="1"/>
          <p:nvPr/>
        </p:nvSpPr>
        <p:spPr>
          <a:xfrm>
            <a:off x="3131840" y="1907540"/>
            <a:ext cx="1872208" cy="369332"/>
          </a:xfrm>
          <a:prstGeom prst="rect">
            <a:avLst/>
          </a:prstGeom>
          <a:noFill/>
        </p:spPr>
        <p:txBody>
          <a:bodyPr wrap="square" rtlCol="0">
            <a:spAutoFit/>
          </a:bodyPr>
          <a:lstStyle/>
          <a:p>
            <a:r>
              <a:rPr lang="it-IT" dirty="0" err="1" smtClean="0"/>
              <a:t>Italian</a:t>
            </a:r>
            <a:r>
              <a:rPr lang="it-IT" dirty="0" smtClean="0"/>
              <a:t> </a:t>
            </a:r>
            <a:r>
              <a:rPr lang="it-IT" dirty="0" err="1" smtClean="0"/>
              <a:t>merchant</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descr="800px-Mulberry_Street_NYC_c1900_LOC_3g04637u_edit.jpg"/>
          <p:cNvPicPr>
            <a:picLocks noChangeAspect="1"/>
          </p:cNvPicPr>
          <p:nvPr/>
        </p:nvPicPr>
        <p:blipFill>
          <a:blip r:embed="rId4" cstate="print"/>
          <a:stretch>
            <a:fillRect/>
          </a:stretch>
        </p:blipFill>
        <p:spPr>
          <a:xfrm>
            <a:off x="323528" y="2420888"/>
            <a:ext cx="5323938" cy="3933056"/>
          </a:xfrm>
          <a:prstGeom prst="rect">
            <a:avLst/>
          </a:prstGeom>
        </p:spPr>
      </p:pic>
      <p:sp>
        <p:nvSpPr>
          <p:cNvPr id="7" name="CasellaDiTesto 6"/>
          <p:cNvSpPr txBox="1"/>
          <p:nvPr/>
        </p:nvSpPr>
        <p:spPr>
          <a:xfrm>
            <a:off x="5652120" y="2708920"/>
            <a:ext cx="3491880" cy="1200329"/>
          </a:xfrm>
          <a:prstGeom prst="rect">
            <a:avLst/>
          </a:prstGeom>
          <a:noFill/>
        </p:spPr>
        <p:txBody>
          <a:bodyPr wrap="square" rtlCol="0">
            <a:spAutoFit/>
          </a:bodyPr>
          <a:lstStyle/>
          <a:p>
            <a:pPr algn="ctr"/>
            <a:r>
              <a:rPr lang="it-IT" sz="2400" b="1" dirty="0" smtClean="0"/>
              <a:t>NEW YORK</a:t>
            </a:r>
          </a:p>
          <a:p>
            <a:pPr algn="ctr"/>
            <a:r>
              <a:rPr lang="it-IT" sz="2400" b="1" dirty="0" smtClean="0"/>
              <a:t>LITTLE ITALY </a:t>
            </a:r>
          </a:p>
          <a:p>
            <a:pPr algn="ctr"/>
            <a:endParaRPr lang="it-IT"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0" y="1916832"/>
            <a:ext cx="9144000" cy="4893647"/>
          </a:xfrm>
          <a:prstGeom prst="rect">
            <a:avLst/>
          </a:prstGeom>
          <a:noFill/>
        </p:spPr>
        <p:txBody>
          <a:bodyPr wrap="square" rtlCol="0">
            <a:spAutoFit/>
          </a:bodyPr>
          <a:lstStyle/>
          <a:p>
            <a:pPr algn="ctr"/>
            <a:endParaRPr lang="it-IT" sz="2400" b="1" dirty="0" smtClean="0"/>
          </a:p>
          <a:p>
            <a:pPr algn="just"/>
            <a:r>
              <a:rPr lang="en-US" sz="2400" b="1" dirty="0" smtClean="0"/>
              <a:t>Little Italy</a:t>
            </a:r>
            <a:r>
              <a:rPr lang="en-US" sz="2400" dirty="0" smtClean="0"/>
              <a:t> is a general name for an ethnic enclave populated primarily by Italians or people of Italian ancestry, usually in an urban neighborhood. </a:t>
            </a:r>
          </a:p>
          <a:p>
            <a:pPr algn="just"/>
            <a:r>
              <a:rPr lang="en-US" sz="2400" dirty="0" smtClean="0"/>
              <a:t>The concept of "Little Italy" holds many different aspects of the Italian culture. There are shops selling Italian goods as well as Italian restaurants lining the streets. A "Little Italy" strives essentially to have a version of the country of Italy placed in the middle of a big non-Italian city. This sort of enclave is often the result of periods of immigration in the past, during which people of the same culture settled together in certain areas. As cities modernized and grew, these areas became known for their ethnic associations, and towns like "</a:t>
            </a:r>
            <a:r>
              <a:rPr lang="en-US" sz="2400" b="1" dirty="0" smtClean="0"/>
              <a:t>Little Italy</a:t>
            </a:r>
            <a:r>
              <a:rPr lang="en-US" sz="2400" dirty="0" smtClean="0"/>
              <a:t>" blossomed, becoming the icons they are today.</a:t>
            </a:r>
            <a:endParaRPr lang="it-IT"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CasellaDiTesto 5"/>
          <p:cNvSpPr txBox="1"/>
          <p:nvPr/>
        </p:nvSpPr>
        <p:spPr>
          <a:xfrm>
            <a:off x="0" y="2708920"/>
            <a:ext cx="9144000" cy="1569660"/>
          </a:xfrm>
          <a:prstGeom prst="rect">
            <a:avLst/>
          </a:prstGeom>
          <a:noFill/>
        </p:spPr>
        <p:txBody>
          <a:bodyPr wrap="square" rtlCol="0">
            <a:spAutoFit/>
          </a:bodyPr>
          <a:lstStyle/>
          <a:p>
            <a:pPr algn="ctr"/>
            <a:r>
              <a:rPr lang="it-IT" sz="4800" b="1" dirty="0" smtClean="0">
                <a:hlinkClick r:id="rId4"/>
              </a:rPr>
              <a:t>Video</a:t>
            </a:r>
            <a:r>
              <a:rPr lang="it-IT" sz="4800" b="1" dirty="0" smtClean="0"/>
              <a:t>:</a:t>
            </a:r>
          </a:p>
          <a:p>
            <a:pPr algn="ctr"/>
            <a:r>
              <a:rPr lang="it-IT" sz="4800" b="1" dirty="0" err="1" smtClean="0"/>
              <a:t>Migration</a:t>
            </a:r>
            <a:r>
              <a:rPr lang="it-IT" sz="4800" b="1" dirty="0" smtClean="0"/>
              <a:t> </a:t>
            </a:r>
            <a:r>
              <a:rPr lang="it-IT" sz="4800" b="1" dirty="0" err="1" smtClean="0"/>
              <a:t>to</a:t>
            </a:r>
            <a:r>
              <a:rPr lang="it-IT" sz="4800" b="1" dirty="0" smtClean="0"/>
              <a:t> America </a:t>
            </a:r>
            <a:endParaRPr lang="it-IT" sz="4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507483" y="3199969"/>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2996952"/>
            <a:ext cx="7848872" cy="2736304"/>
          </a:xfrm>
        </p:spPr>
        <p:txBody>
          <a:bodyPr>
            <a:normAutofit/>
          </a:bodyPr>
          <a:lstStyle/>
          <a:p>
            <a:pPr algn="l"/>
            <a:r>
              <a:rPr lang="en-US" sz="3600" dirty="0" smtClean="0"/>
              <a:t>In fact twenty-four million were the compatriots who left their homeland in the first century of the unified Italy. </a:t>
            </a:r>
            <a:br>
              <a:rPr lang="en-US" sz="3600" dirty="0" smtClean="0"/>
            </a:br>
            <a:r>
              <a:rPr lang="en-US" sz="3600" dirty="0" smtClean="0"/>
              <a:t>That is from 1861 to 1960.</a:t>
            </a:r>
            <a:endParaRPr lang="it-IT" sz="36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2564904"/>
            <a:ext cx="9144000" cy="4832092"/>
          </a:xfrm>
          <a:prstGeom prst="rect">
            <a:avLst/>
          </a:prstGeom>
        </p:spPr>
        <p:txBody>
          <a:bodyPr wrap="square">
            <a:spAutoFit/>
          </a:bodyPr>
          <a:lstStyle/>
          <a:p>
            <a:r>
              <a:rPr lang="it-IT" sz="2800" dirty="0" smtClean="0"/>
              <a:t>The first flow </a:t>
            </a:r>
            <a:r>
              <a:rPr lang="it-IT" sz="2800" dirty="0" err="1" smtClean="0"/>
              <a:t>of</a:t>
            </a:r>
            <a:r>
              <a:rPr lang="it-IT" sz="2800" dirty="0" smtClean="0"/>
              <a:t> </a:t>
            </a:r>
            <a:r>
              <a:rPr lang="it-IT" sz="2800" dirty="0" err="1" smtClean="0"/>
              <a:t>migrants</a:t>
            </a:r>
            <a:r>
              <a:rPr lang="it-IT" sz="2800" dirty="0" smtClean="0"/>
              <a:t> </a:t>
            </a:r>
            <a:r>
              <a:rPr lang="it-IT" sz="2800" dirty="0" err="1" smtClean="0"/>
              <a:t>they</a:t>
            </a:r>
            <a:r>
              <a:rPr lang="it-IT" sz="2800" dirty="0" smtClean="0"/>
              <a:t> </a:t>
            </a:r>
            <a:r>
              <a:rPr lang="it-IT" sz="2800" dirty="0" err="1" smtClean="0"/>
              <a:t>were</a:t>
            </a:r>
            <a:r>
              <a:rPr lang="it-IT" sz="2800" dirty="0" smtClean="0"/>
              <a:t> </a:t>
            </a:r>
            <a:r>
              <a:rPr lang="it-IT" sz="2800" dirty="0" err="1" smtClean="0"/>
              <a:t>mostly</a:t>
            </a:r>
            <a:r>
              <a:rPr lang="it-IT" sz="2800" dirty="0" smtClean="0"/>
              <a:t> </a:t>
            </a:r>
            <a:r>
              <a:rPr lang="it-IT" sz="2800" dirty="0" err="1" smtClean="0"/>
              <a:t>farmhand</a:t>
            </a:r>
            <a:r>
              <a:rPr lang="it-IT" sz="2800" dirty="0" smtClean="0"/>
              <a:t>, </a:t>
            </a:r>
            <a:r>
              <a:rPr lang="it-IT" sz="2800" dirty="0" err="1" smtClean="0"/>
              <a:t>coming</a:t>
            </a:r>
            <a:r>
              <a:rPr lang="it-IT" sz="2800" dirty="0" smtClean="0"/>
              <a:t> </a:t>
            </a:r>
            <a:r>
              <a:rPr lang="it-IT" sz="2800" dirty="0" err="1" smtClean="0"/>
              <a:t>from</a:t>
            </a:r>
            <a:r>
              <a:rPr lang="it-IT" sz="2800" dirty="0" smtClean="0"/>
              <a:t> the Veneto </a:t>
            </a:r>
            <a:r>
              <a:rPr lang="it-IT" sz="2800" dirty="0" err="1" smtClean="0"/>
              <a:t>region</a:t>
            </a:r>
            <a:r>
              <a:rPr lang="it-IT" sz="2800" dirty="0" smtClean="0"/>
              <a:t>.</a:t>
            </a:r>
          </a:p>
          <a:p>
            <a:r>
              <a:rPr lang="en-US" sz="2800" dirty="0" smtClean="0"/>
              <a:t>Since 1888 slavery had been abolished </a:t>
            </a:r>
            <a:r>
              <a:rPr lang="it-IT" sz="2800" dirty="0" smtClean="0"/>
              <a:t>in </a:t>
            </a:r>
            <a:r>
              <a:rPr lang="it-IT" sz="2800" dirty="0" err="1" smtClean="0"/>
              <a:t>Brazil</a:t>
            </a:r>
            <a:r>
              <a:rPr lang="it-IT" sz="2800" dirty="0" smtClean="0"/>
              <a:t>, and a </a:t>
            </a:r>
            <a:r>
              <a:rPr lang="it-IT" sz="2800" dirty="0" err="1" smtClean="0"/>
              <a:t>lot</a:t>
            </a:r>
            <a:r>
              <a:rPr lang="it-IT" sz="2800" dirty="0" smtClean="0"/>
              <a:t> </a:t>
            </a:r>
            <a:r>
              <a:rPr lang="it-IT" sz="2800" dirty="0" err="1" smtClean="0"/>
              <a:t>of</a:t>
            </a:r>
            <a:r>
              <a:rPr lang="it-IT" sz="2800" dirty="0" smtClean="0"/>
              <a:t> </a:t>
            </a:r>
            <a:r>
              <a:rPr lang="it-IT" sz="2800" dirty="0" err="1" smtClean="0"/>
              <a:t>Italian</a:t>
            </a:r>
            <a:r>
              <a:rPr lang="it-IT" sz="2800" dirty="0" smtClean="0"/>
              <a:t> </a:t>
            </a:r>
            <a:r>
              <a:rPr lang="it-IT" sz="2800" dirty="0" err="1" smtClean="0"/>
              <a:t>migrants</a:t>
            </a:r>
            <a:r>
              <a:rPr lang="it-IT" sz="2800" dirty="0" smtClean="0"/>
              <a:t> </a:t>
            </a:r>
            <a:r>
              <a:rPr lang="it-IT" sz="2800" dirty="0" err="1" smtClean="0"/>
              <a:t>found</a:t>
            </a:r>
            <a:r>
              <a:rPr lang="it-IT" sz="2800" dirty="0" smtClean="0"/>
              <a:t> work </a:t>
            </a:r>
            <a:r>
              <a:rPr lang="it-IT" sz="2800" dirty="0" err="1" smtClean="0"/>
              <a:t>very</a:t>
            </a:r>
            <a:r>
              <a:rPr lang="it-IT" sz="2800" dirty="0" smtClean="0"/>
              <a:t> </a:t>
            </a:r>
            <a:r>
              <a:rPr lang="it-IT" sz="2800" dirty="0" err="1" smtClean="0"/>
              <a:t>easily</a:t>
            </a:r>
            <a:r>
              <a:rPr lang="it-IT" sz="2800" dirty="0" smtClean="0"/>
              <a:t> inside the “</a:t>
            </a:r>
            <a:r>
              <a:rPr lang="it-IT" sz="2800" dirty="0" err="1" smtClean="0"/>
              <a:t>Fazendas</a:t>
            </a:r>
            <a:r>
              <a:rPr lang="it-IT" sz="2800" dirty="0" smtClean="0"/>
              <a:t>”,</a:t>
            </a:r>
          </a:p>
          <a:p>
            <a:r>
              <a:rPr lang="it-IT" sz="2800" dirty="0" smtClean="0"/>
              <a:t>the </a:t>
            </a:r>
            <a:r>
              <a:rPr lang="it-IT" sz="2800" dirty="0" err="1" smtClean="0"/>
              <a:t>typical</a:t>
            </a:r>
            <a:r>
              <a:rPr lang="it-IT" sz="2800" dirty="0" smtClean="0"/>
              <a:t> </a:t>
            </a:r>
            <a:r>
              <a:rPr lang="it-IT" sz="2800" dirty="0" err="1" smtClean="0"/>
              <a:t>Brasil</a:t>
            </a:r>
            <a:r>
              <a:rPr lang="it-IT" sz="2800" dirty="0" smtClean="0"/>
              <a:t> </a:t>
            </a:r>
            <a:r>
              <a:rPr lang="it-IT" sz="2800" dirty="0" err="1" smtClean="0"/>
              <a:t>large</a:t>
            </a:r>
            <a:r>
              <a:rPr lang="it-IT" sz="2800" dirty="0" smtClean="0"/>
              <a:t> </a:t>
            </a:r>
            <a:r>
              <a:rPr lang="it-IT" sz="2800" dirty="0" err="1" smtClean="0"/>
              <a:t>farms</a:t>
            </a:r>
            <a:r>
              <a:rPr lang="it-IT" sz="2800" dirty="0" smtClean="0"/>
              <a:t>.</a:t>
            </a:r>
          </a:p>
          <a:p>
            <a:r>
              <a:rPr lang="en-US" sz="2800" dirty="0" smtClean="0"/>
              <a:t>The Italians represented the most important group of immigrants, surpassing even the Portuguese one.</a:t>
            </a:r>
            <a:endParaRPr lang="it-IT" sz="2800" dirty="0" smtClean="0"/>
          </a:p>
          <a:p>
            <a:r>
              <a:rPr lang="it-IT" sz="2800" dirty="0" err="1" smtClean="0"/>
              <a:t>This</a:t>
            </a:r>
            <a:r>
              <a:rPr lang="it-IT" sz="2800" dirty="0" smtClean="0"/>
              <a:t> </a:t>
            </a:r>
            <a:r>
              <a:rPr lang="it-IT" sz="2800" dirty="0" err="1" smtClean="0"/>
              <a:t>is</a:t>
            </a:r>
            <a:r>
              <a:rPr lang="it-IT" sz="2800" dirty="0" smtClean="0"/>
              <a:t> the </a:t>
            </a:r>
            <a:r>
              <a:rPr lang="it-IT" sz="2800" dirty="0" err="1" smtClean="0"/>
              <a:t>oldest</a:t>
            </a:r>
            <a:r>
              <a:rPr lang="it-IT" sz="2800" dirty="0" smtClean="0"/>
              <a:t> </a:t>
            </a:r>
            <a:r>
              <a:rPr lang="it-IT" sz="2800" dirty="0" err="1" smtClean="0"/>
              <a:t>migration</a:t>
            </a:r>
            <a:r>
              <a:rPr lang="it-IT" sz="2800" dirty="0" smtClean="0"/>
              <a:t> flow, and </a:t>
            </a:r>
            <a:r>
              <a:rPr lang="it-IT" sz="2800" dirty="0" err="1" smtClean="0"/>
              <a:t>then</a:t>
            </a:r>
            <a:r>
              <a:rPr lang="it-IT" sz="2800" dirty="0" smtClean="0"/>
              <a:t> the </a:t>
            </a:r>
            <a:r>
              <a:rPr lang="it-IT" sz="2800" dirty="0" err="1" smtClean="0"/>
              <a:t>number</a:t>
            </a:r>
            <a:r>
              <a:rPr lang="it-IT" sz="2800" dirty="0" smtClean="0"/>
              <a:t> </a:t>
            </a:r>
            <a:r>
              <a:rPr lang="it-IT" sz="2800" dirty="0" err="1" smtClean="0"/>
              <a:t>of</a:t>
            </a:r>
            <a:r>
              <a:rPr lang="it-IT" sz="2800" dirty="0" smtClean="0"/>
              <a:t> </a:t>
            </a:r>
            <a:r>
              <a:rPr lang="en-US" sz="2800" dirty="0" err="1" smtClean="0"/>
              <a:t>oriundi</a:t>
            </a:r>
            <a:r>
              <a:rPr lang="en-US" sz="2800" dirty="0" smtClean="0"/>
              <a:t> is now particularly high. </a:t>
            </a:r>
            <a:endParaRPr lang="it-IT" sz="2800" dirty="0" smtClean="0"/>
          </a:p>
          <a:p>
            <a:endParaRPr lang="it-IT" sz="2800" dirty="0" smtClean="0"/>
          </a:p>
          <a:p>
            <a:r>
              <a:rPr lang="it-IT" sz="2800" dirty="0" smtClean="0"/>
              <a:t>. </a:t>
            </a:r>
          </a:p>
        </p:txBody>
      </p:sp>
      <p:sp>
        <p:nvSpPr>
          <p:cNvPr id="7" name="CasellaDiTesto 6"/>
          <p:cNvSpPr txBox="1"/>
          <p:nvPr/>
        </p:nvSpPr>
        <p:spPr>
          <a:xfrm>
            <a:off x="0" y="1556792"/>
            <a:ext cx="9144000" cy="830997"/>
          </a:xfrm>
          <a:prstGeom prst="rect">
            <a:avLst/>
          </a:prstGeom>
          <a:noFill/>
        </p:spPr>
        <p:txBody>
          <a:bodyPr wrap="square" rtlCol="0">
            <a:spAutoFit/>
          </a:bodyPr>
          <a:lstStyle/>
          <a:p>
            <a:pPr algn="ctr"/>
            <a:r>
              <a:rPr lang="it-IT" sz="4800" b="1" dirty="0" smtClean="0"/>
              <a:t>The </a:t>
            </a:r>
            <a:r>
              <a:rPr lang="it-IT" sz="4800" b="1" dirty="0" err="1" smtClean="0"/>
              <a:t>Italians</a:t>
            </a:r>
            <a:r>
              <a:rPr lang="it-IT" sz="4800" b="1" dirty="0" smtClean="0"/>
              <a:t> </a:t>
            </a:r>
            <a:r>
              <a:rPr lang="it-IT" sz="4800" b="1" dirty="0" err="1" smtClean="0"/>
              <a:t>to</a:t>
            </a:r>
            <a:r>
              <a:rPr lang="it-IT" sz="4800" b="1" dirty="0" smtClean="0"/>
              <a:t> BRAZIL</a:t>
            </a:r>
            <a:endParaRPr lang="it-IT" sz="4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emigrazione_brasile.jpg"/>
          <p:cNvPicPr>
            <a:picLocks noChangeAspect="1"/>
          </p:cNvPicPr>
          <p:nvPr/>
        </p:nvPicPr>
        <p:blipFill>
          <a:blip r:embed="rId4" cstate="print"/>
          <a:stretch>
            <a:fillRect/>
          </a:stretch>
        </p:blipFill>
        <p:spPr>
          <a:xfrm>
            <a:off x="1619672" y="1844824"/>
            <a:ext cx="5405586" cy="3603724"/>
          </a:xfrm>
          <a:prstGeom prst="rect">
            <a:avLst/>
          </a:prstGeom>
        </p:spPr>
      </p:pic>
      <p:sp>
        <p:nvSpPr>
          <p:cNvPr id="8" name="Rettangolo 7"/>
          <p:cNvSpPr/>
          <p:nvPr/>
        </p:nvSpPr>
        <p:spPr>
          <a:xfrm>
            <a:off x="0" y="5517232"/>
            <a:ext cx="9144000" cy="830997"/>
          </a:xfrm>
          <a:prstGeom prst="rect">
            <a:avLst/>
          </a:prstGeom>
        </p:spPr>
        <p:txBody>
          <a:bodyPr wrap="square">
            <a:spAutoFit/>
          </a:bodyPr>
          <a:lstStyle/>
          <a:p>
            <a:r>
              <a:rPr lang="it-IT" sz="2400" dirty="0" err="1" smtClean="0"/>
              <a:t>Italians</a:t>
            </a:r>
            <a:r>
              <a:rPr lang="it-IT" sz="2400" dirty="0" smtClean="0"/>
              <a:t> </a:t>
            </a:r>
            <a:r>
              <a:rPr lang="it-IT" sz="2400" dirty="0" err="1" smtClean="0"/>
              <a:t>working</a:t>
            </a:r>
            <a:r>
              <a:rPr lang="it-IT" sz="2400" dirty="0" smtClean="0"/>
              <a:t> in the </a:t>
            </a:r>
            <a:r>
              <a:rPr lang="it-IT" sz="2400" dirty="0" err="1" smtClean="0"/>
              <a:t>cafee</a:t>
            </a:r>
            <a:r>
              <a:rPr lang="it-IT" sz="2400" dirty="0" smtClean="0"/>
              <a:t> </a:t>
            </a:r>
            <a:r>
              <a:rPr lang="en-US" sz="2400" dirty="0" smtClean="0"/>
              <a:t>plantations in the southern regions of San Paulo and Santa </a:t>
            </a:r>
            <a:r>
              <a:rPr lang="en-US" sz="2400" dirty="0" err="1" smtClean="0"/>
              <a:t>Catarina</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3789040"/>
            <a:ext cx="9144000" cy="1384995"/>
          </a:xfrm>
          <a:prstGeom prst="rect">
            <a:avLst/>
          </a:prstGeom>
        </p:spPr>
        <p:txBody>
          <a:bodyPr wrap="square">
            <a:spAutoFit/>
          </a:bodyPr>
          <a:lstStyle/>
          <a:p>
            <a:r>
              <a:rPr lang="en-US" sz="2800" dirty="0" smtClean="0"/>
              <a:t>According to estimates, about </a:t>
            </a:r>
            <a:r>
              <a:rPr lang="en-US" sz="2800" b="1" dirty="0" smtClean="0"/>
              <a:t>3 million </a:t>
            </a:r>
            <a:r>
              <a:rPr lang="en-US" sz="2800" dirty="0" smtClean="0"/>
              <a:t>people left Italy from Argentina between 1876 and 1976, with maximum flow between 1905 and 1914.</a:t>
            </a:r>
            <a:endParaRPr lang="it-IT" sz="2800" dirty="0"/>
          </a:p>
        </p:txBody>
      </p:sp>
      <p:sp>
        <p:nvSpPr>
          <p:cNvPr id="7" name="CasellaDiTesto 6"/>
          <p:cNvSpPr txBox="1"/>
          <p:nvPr/>
        </p:nvSpPr>
        <p:spPr>
          <a:xfrm>
            <a:off x="0" y="2060848"/>
            <a:ext cx="9144000" cy="830997"/>
          </a:xfrm>
          <a:prstGeom prst="rect">
            <a:avLst/>
          </a:prstGeom>
          <a:noFill/>
        </p:spPr>
        <p:txBody>
          <a:bodyPr wrap="square" rtlCol="0">
            <a:spAutoFit/>
          </a:bodyPr>
          <a:lstStyle/>
          <a:p>
            <a:pPr algn="ctr"/>
            <a:r>
              <a:rPr lang="it-IT" sz="4800" b="1" dirty="0" smtClean="0"/>
              <a:t>The </a:t>
            </a:r>
            <a:r>
              <a:rPr lang="it-IT" sz="4800" b="1" dirty="0" err="1" smtClean="0"/>
              <a:t>Italians</a:t>
            </a:r>
            <a:r>
              <a:rPr lang="it-IT" sz="4800" b="1" dirty="0" smtClean="0"/>
              <a:t> in ARGENTINA</a:t>
            </a:r>
            <a:endParaRPr lang="it-IT" sz="4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8" name="Immagine 7" descr="museo_nino_di_paolo_cansano_emigrazione.jpg"/>
          <p:cNvPicPr>
            <a:picLocks noChangeAspect="1"/>
          </p:cNvPicPr>
          <p:nvPr/>
        </p:nvPicPr>
        <p:blipFill>
          <a:blip r:embed="rId4" cstate="print"/>
          <a:stretch>
            <a:fillRect/>
          </a:stretch>
        </p:blipFill>
        <p:spPr>
          <a:xfrm>
            <a:off x="936104" y="1992232"/>
            <a:ext cx="7164288" cy="48211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3835.JPG"/>
          <p:cNvPicPr>
            <a:picLocks noChangeAspect="1"/>
          </p:cNvPicPr>
          <p:nvPr/>
        </p:nvPicPr>
        <p:blipFill>
          <a:blip r:embed="rId2" cstate="print"/>
          <a:stretch>
            <a:fillRect/>
          </a:stretch>
        </p:blipFill>
        <p:spPr>
          <a:xfrm>
            <a:off x="1115616" y="1814424"/>
            <a:ext cx="6767668" cy="5043576"/>
          </a:xfrm>
          <a:prstGeom prst="rect">
            <a:avLst/>
          </a:prstGeom>
        </p:spPr>
      </p:pic>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2852936"/>
            <a:ext cx="9144000" cy="3108543"/>
          </a:xfrm>
          <a:prstGeom prst="rect">
            <a:avLst/>
          </a:prstGeom>
        </p:spPr>
        <p:txBody>
          <a:bodyPr wrap="square">
            <a:spAutoFit/>
          </a:bodyPr>
          <a:lstStyle/>
          <a:p>
            <a:r>
              <a:rPr lang="en-US" sz="2800" dirty="0" smtClean="0"/>
              <a:t>The law launched in 1876 by the Argentine government on colonization and immigration led many Italians to move for a better condition of life in Argentina.</a:t>
            </a:r>
          </a:p>
          <a:p>
            <a:r>
              <a:rPr lang="en-US" sz="2800" dirty="0" smtClean="0"/>
              <a:t>The law provided for the national territories to be divided into batches of forty thousand acres for urban and suburban settlements, offering both the possibility of free land assignments and payable at very low prices ..</a:t>
            </a:r>
            <a:endParaRPr lang="it-IT"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trebbiatura_california_ottocento.png"/>
          <p:cNvPicPr>
            <a:picLocks noChangeAspect="1"/>
          </p:cNvPicPr>
          <p:nvPr/>
        </p:nvPicPr>
        <p:blipFill>
          <a:blip r:embed="rId4" cstate="print"/>
          <a:stretch>
            <a:fillRect/>
          </a:stretch>
        </p:blipFill>
        <p:spPr>
          <a:xfrm>
            <a:off x="1259632" y="2348880"/>
            <a:ext cx="6660232" cy="401748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2852936"/>
            <a:ext cx="9144000" cy="1815882"/>
          </a:xfrm>
          <a:prstGeom prst="rect">
            <a:avLst/>
          </a:prstGeom>
        </p:spPr>
        <p:txBody>
          <a:bodyPr wrap="square">
            <a:spAutoFit/>
          </a:bodyPr>
          <a:lstStyle/>
          <a:p>
            <a:r>
              <a:rPr lang="en-US" sz="2800" dirty="0" smtClean="0"/>
              <a:t>For the purchasers the only obligations were those of the residence and the cultivation of the land; The preference for peasant origins was easily overcome, as almost all agricultural workers in the South of Italy were then looking for work.</a:t>
            </a:r>
            <a:r>
              <a:rPr lang="it-IT" sz="28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3105835"/>
            <a:ext cx="9144000" cy="1569660"/>
          </a:xfrm>
          <a:prstGeom prst="rect">
            <a:avLst/>
          </a:prstGeom>
        </p:spPr>
        <p:txBody>
          <a:bodyPr wrap="square">
            <a:spAutoFit/>
          </a:bodyPr>
          <a:lstStyle/>
          <a:p>
            <a:pPr algn="ctr"/>
            <a:r>
              <a:rPr lang="it-IT" sz="4800" b="1" dirty="0" smtClean="0">
                <a:hlinkClick r:id="rId4"/>
              </a:rPr>
              <a:t>Video</a:t>
            </a:r>
            <a:r>
              <a:rPr lang="it-IT" sz="4800" b="1" dirty="0" smtClean="0"/>
              <a:t>:</a:t>
            </a:r>
          </a:p>
          <a:p>
            <a:pPr algn="ctr"/>
            <a:r>
              <a:rPr lang="it-IT" sz="4800" b="1" dirty="0" err="1" smtClean="0"/>
              <a:t>Migration</a:t>
            </a:r>
            <a:r>
              <a:rPr lang="it-IT" sz="4800" b="1" dirty="0" smtClean="0"/>
              <a:t> </a:t>
            </a:r>
            <a:r>
              <a:rPr lang="it-IT" sz="4800" b="1" dirty="0" err="1" smtClean="0"/>
              <a:t>to</a:t>
            </a:r>
            <a:r>
              <a:rPr lang="it-IT" sz="4800" b="1" dirty="0" smtClean="0"/>
              <a:t> Argentina</a:t>
            </a:r>
            <a:endParaRPr lang="it-IT" sz="4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Emigrazione_italiana_clip_image003.png"/>
          <p:cNvPicPr>
            <a:picLocks noChangeAspect="1"/>
          </p:cNvPicPr>
          <p:nvPr/>
        </p:nvPicPr>
        <p:blipFill>
          <a:blip r:embed="rId4" cstate="print"/>
          <a:stretch>
            <a:fillRect/>
          </a:stretch>
        </p:blipFill>
        <p:spPr>
          <a:xfrm>
            <a:off x="266842" y="2326952"/>
            <a:ext cx="8697646" cy="41983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507483" y="3199969"/>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3645024"/>
            <a:ext cx="7848872" cy="2736304"/>
          </a:xfrm>
        </p:spPr>
        <p:txBody>
          <a:bodyPr>
            <a:normAutofit/>
          </a:bodyPr>
          <a:lstStyle/>
          <a:p>
            <a:r>
              <a:rPr lang="en-US" sz="3200" dirty="0" smtClean="0"/>
              <a:t>The same number corresponds to the Italian population at the time of the unit. </a:t>
            </a:r>
            <a:br>
              <a:rPr lang="en-US" sz="3200" dirty="0" smtClean="0"/>
            </a:br>
            <a:r>
              <a:rPr lang="en-US" sz="3200" dirty="0" smtClean="0"/>
              <a:t>So, it is as if the entire population of the unified Italy in 1861 had left their nation.</a:t>
            </a:r>
            <a:endParaRPr lang="en-US" sz="32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2195736" y="1772816"/>
            <a:ext cx="4392488" cy="369332"/>
          </a:xfrm>
          <a:prstGeom prst="rect">
            <a:avLst/>
          </a:prstGeom>
          <a:noFill/>
        </p:spPr>
        <p:txBody>
          <a:bodyPr wrap="square" rtlCol="0">
            <a:spAutoFit/>
          </a:bodyPr>
          <a:lstStyle/>
          <a:p>
            <a:endParaRPr lang="it-IT" dirty="0"/>
          </a:p>
        </p:txBody>
      </p:sp>
      <p:sp>
        <p:nvSpPr>
          <p:cNvPr id="14" name="CasellaDiTesto 13"/>
          <p:cNvSpPr txBox="1"/>
          <p:nvPr/>
        </p:nvSpPr>
        <p:spPr>
          <a:xfrm>
            <a:off x="0" y="1988840"/>
            <a:ext cx="9144000" cy="1908215"/>
          </a:xfrm>
          <a:prstGeom prst="rect">
            <a:avLst/>
          </a:prstGeom>
          <a:noFill/>
        </p:spPr>
        <p:txBody>
          <a:bodyPr wrap="square" rtlCol="0">
            <a:spAutoFit/>
          </a:bodyPr>
          <a:lstStyle/>
          <a:p>
            <a:pPr lvl="0" algn="ctr" fontAlgn="base">
              <a:spcBef>
                <a:spcPct val="0"/>
              </a:spcBef>
              <a:spcAft>
                <a:spcPct val="0"/>
              </a:spcAft>
            </a:pPr>
            <a:r>
              <a:rPr lang="it-IT" sz="2800" b="1" dirty="0" smtClean="0">
                <a:latin typeface="Calibri" pitchFamily="34" charset="0"/>
                <a:ea typeface="Calibri" pitchFamily="34" charset="0"/>
                <a:cs typeface="Times New Roman" pitchFamily="18" charset="0"/>
              </a:rPr>
              <a:t>ITALIAN </a:t>
            </a:r>
            <a:r>
              <a:rPr lang="it-IT" sz="2800" b="1" dirty="0" smtClean="0">
                <a:latin typeface="Calibri" pitchFamily="34" charset="0"/>
                <a:ea typeface="Calibri" pitchFamily="34" charset="0"/>
                <a:cs typeface="Times New Roman" pitchFamily="18" charset="0"/>
              </a:rPr>
              <a:t>EMIGRATION 1948 1970</a:t>
            </a:r>
            <a:endParaRPr lang="it-IT" sz="2800" b="1" dirty="0" smtClean="0">
              <a:latin typeface="Arial" pitchFamily="34" charset="0"/>
              <a:cs typeface="Arial" pitchFamily="34" charset="0"/>
            </a:endParaRPr>
          </a:p>
          <a:p>
            <a:pPr lvl="0" algn="ctr" eaLnBrk="0" fontAlgn="base" hangingPunct="0">
              <a:spcBef>
                <a:spcPct val="0"/>
              </a:spcBef>
              <a:spcAft>
                <a:spcPct val="0"/>
              </a:spcAft>
            </a:pPr>
            <a:endParaRPr lang="it-IT" b="1" i="1" dirty="0" smtClean="0">
              <a:latin typeface="Calibri" pitchFamily="34" charset="0"/>
              <a:ea typeface="Calibri" pitchFamily="34" charset="0"/>
              <a:cs typeface="Times New Roman" pitchFamily="18" charset="0"/>
            </a:endParaRPr>
          </a:p>
          <a:p>
            <a:pPr lvl="0" algn="ctr" eaLnBrk="0" fontAlgn="base" hangingPunct="0">
              <a:spcBef>
                <a:spcPct val="0"/>
              </a:spcBef>
              <a:spcAft>
                <a:spcPct val="0"/>
              </a:spcAft>
            </a:pPr>
            <a:endParaRPr lang="it-IT" b="1" i="1" dirty="0" smtClean="0">
              <a:latin typeface="Calibri" pitchFamily="34" charset="0"/>
              <a:ea typeface="Calibri" pitchFamily="34" charset="0"/>
              <a:cs typeface="Times New Roman" pitchFamily="18" charset="0"/>
            </a:endParaRPr>
          </a:p>
          <a:p>
            <a:pPr lvl="0" algn="ctr" eaLnBrk="0" fontAlgn="base" hangingPunct="0">
              <a:spcBef>
                <a:spcPct val="0"/>
              </a:spcBef>
              <a:spcAft>
                <a:spcPct val="0"/>
              </a:spcAft>
            </a:pPr>
            <a:r>
              <a:rPr lang="it-IT" b="1" i="1" dirty="0" smtClean="0">
                <a:latin typeface="Calibri" pitchFamily="34" charset="0"/>
                <a:ea typeface="Calibri" pitchFamily="34" charset="0"/>
                <a:cs typeface="Times New Roman" pitchFamily="18" charset="0"/>
              </a:rPr>
              <a:t>4  </a:t>
            </a:r>
            <a:r>
              <a:rPr lang="it-IT" b="1" i="1" dirty="0" err="1" smtClean="0">
                <a:latin typeface="Calibri" pitchFamily="34" charset="0"/>
                <a:ea typeface="Calibri" pitchFamily="34" charset="0"/>
                <a:cs typeface="Times New Roman" pitchFamily="18" charset="0"/>
              </a:rPr>
              <a:t>million</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italian</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peoples</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left</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their</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country</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to</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find</a:t>
            </a:r>
            <a:r>
              <a:rPr lang="it-IT" b="1" i="1" dirty="0" smtClean="0">
                <a:latin typeface="Calibri" pitchFamily="34" charset="0"/>
                <a:ea typeface="Calibri" pitchFamily="34" charset="0"/>
                <a:cs typeface="Times New Roman" pitchFamily="18" charset="0"/>
              </a:rPr>
              <a:t> a job in  </a:t>
            </a:r>
            <a:r>
              <a:rPr lang="it-IT" b="1" i="1" dirty="0" err="1" smtClean="0">
                <a:latin typeface="Calibri" pitchFamily="34" charset="0"/>
                <a:ea typeface="Calibri" pitchFamily="34" charset="0"/>
                <a:cs typeface="Times New Roman" pitchFamily="18" charset="0"/>
              </a:rPr>
              <a:t>Switzerland</a:t>
            </a:r>
            <a:r>
              <a:rPr lang="it-IT" b="1" i="1" dirty="0" smtClean="0">
                <a:latin typeface="Calibri" pitchFamily="34" charset="0"/>
                <a:ea typeface="Calibri" pitchFamily="34" charset="0"/>
                <a:cs typeface="Times New Roman" pitchFamily="18" charset="0"/>
              </a:rPr>
              <a:t>, France, </a:t>
            </a:r>
            <a:r>
              <a:rPr lang="it-IT" b="1" i="1" dirty="0" err="1" smtClean="0">
                <a:latin typeface="Calibri" pitchFamily="34" charset="0"/>
                <a:ea typeface="Calibri" pitchFamily="34" charset="0"/>
                <a:cs typeface="Times New Roman" pitchFamily="18" charset="0"/>
              </a:rPr>
              <a:t>Germany</a:t>
            </a:r>
            <a:r>
              <a:rPr lang="it-IT" b="1" i="1" dirty="0" smtClean="0">
                <a:latin typeface="Calibri" pitchFamily="34" charset="0"/>
                <a:ea typeface="Calibri" pitchFamily="34" charset="0"/>
                <a:cs typeface="Times New Roman" pitchFamily="18" charset="0"/>
              </a:rPr>
              <a:t>, </a:t>
            </a:r>
            <a:r>
              <a:rPr lang="it-IT" b="1" i="1" dirty="0" err="1" smtClean="0">
                <a:latin typeface="Calibri" pitchFamily="34" charset="0"/>
                <a:ea typeface="Calibri" pitchFamily="34" charset="0"/>
                <a:cs typeface="Times New Roman" pitchFamily="18" charset="0"/>
              </a:rPr>
              <a:t>Belgium</a:t>
            </a:r>
            <a:r>
              <a:rPr lang="it-IT" b="1" i="1" dirty="0" smtClean="0">
                <a:latin typeface="Calibri" pitchFamily="34" charset="0"/>
                <a:ea typeface="Calibri" pitchFamily="34" charset="0"/>
                <a:cs typeface="Times New Roman" pitchFamily="18" charset="0"/>
              </a:rPr>
              <a:t>, ecc</a:t>
            </a:r>
            <a:endParaRPr lang="it-IT" sz="1000" b="1" dirty="0" smtClean="0">
              <a:latin typeface="Arial" pitchFamily="34" charset="0"/>
              <a:cs typeface="Arial" pitchFamily="34" charset="0"/>
            </a:endParaRPr>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9" name="Immagine 8" descr="7fac47dac02a24dd8bd8474d4d00a2e4.jpg"/>
          <p:cNvPicPr>
            <a:picLocks noChangeAspect="1"/>
          </p:cNvPicPr>
          <p:nvPr/>
        </p:nvPicPr>
        <p:blipFill>
          <a:blip r:embed="rId4" cstate="print"/>
          <a:stretch>
            <a:fillRect/>
          </a:stretch>
        </p:blipFill>
        <p:spPr>
          <a:xfrm>
            <a:off x="2483768" y="1484784"/>
            <a:ext cx="4074753" cy="518457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5 opeai nella miniera.jpg"/>
          <p:cNvPicPr>
            <a:picLocks noChangeAspect="1"/>
          </p:cNvPicPr>
          <p:nvPr/>
        </p:nvPicPr>
        <p:blipFill>
          <a:blip r:embed="rId4" cstate="print"/>
          <a:stretch>
            <a:fillRect/>
          </a:stretch>
        </p:blipFill>
        <p:spPr>
          <a:xfrm>
            <a:off x="467544" y="1700808"/>
            <a:ext cx="3733800" cy="3644900"/>
          </a:xfrm>
          <a:prstGeom prst="rect">
            <a:avLst/>
          </a:prstGeom>
        </p:spPr>
      </p:pic>
      <p:pic>
        <p:nvPicPr>
          <p:cNvPr id="8" name="Immagine 7" descr="marcinelle.jpg"/>
          <p:cNvPicPr>
            <a:picLocks noChangeAspect="1"/>
          </p:cNvPicPr>
          <p:nvPr/>
        </p:nvPicPr>
        <p:blipFill>
          <a:blip r:embed="rId5" cstate="print"/>
          <a:stretch>
            <a:fillRect/>
          </a:stretch>
        </p:blipFill>
        <p:spPr>
          <a:xfrm>
            <a:off x="4283968" y="3212976"/>
            <a:ext cx="4735842" cy="350100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descr="Foto131.jpg"/>
          <p:cNvPicPr>
            <a:picLocks noChangeAspect="1"/>
          </p:cNvPicPr>
          <p:nvPr/>
        </p:nvPicPr>
        <p:blipFill>
          <a:blip r:embed="rId4" cstate="print"/>
          <a:stretch>
            <a:fillRect/>
          </a:stretch>
        </p:blipFill>
        <p:spPr>
          <a:xfrm>
            <a:off x="4860032" y="1844824"/>
            <a:ext cx="3197388" cy="2046328"/>
          </a:xfrm>
          <a:prstGeom prst="rect">
            <a:avLst/>
          </a:prstGeom>
        </p:spPr>
      </p:pic>
      <p:pic>
        <p:nvPicPr>
          <p:cNvPr id="8" name="Immagine 7" descr="e-34.jpg"/>
          <p:cNvPicPr>
            <a:picLocks noChangeAspect="1"/>
          </p:cNvPicPr>
          <p:nvPr/>
        </p:nvPicPr>
        <p:blipFill>
          <a:blip r:embed="rId5" cstate="print"/>
          <a:stretch>
            <a:fillRect/>
          </a:stretch>
        </p:blipFill>
        <p:spPr>
          <a:xfrm>
            <a:off x="0" y="2060848"/>
            <a:ext cx="4620589" cy="337031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Rettangolo 5"/>
          <p:cNvSpPr/>
          <p:nvPr/>
        </p:nvSpPr>
        <p:spPr>
          <a:xfrm>
            <a:off x="0" y="3105835"/>
            <a:ext cx="9144000" cy="2308324"/>
          </a:xfrm>
          <a:prstGeom prst="rect">
            <a:avLst/>
          </a:prstGeom>
        </p:spPr>
        <p:txBody>
          <a:bodyPr wrap="square">
            <a:spAutoFit/>
          </a:bodyPr>
          <a:lstStyle/>
          <a:p>
            <a:pPr algn="ctr"/>
            <a:r>
              <a:rPr lang="it-IT" sz="4800" b="1" dirty="0" smtClean="0">
                <a:hlinkClick r:id="rId4"/>
              </a:rPr>
              <a:t>Video</a:t>
            </a:r>
            <a:r>
              <a:rPr lang="it-IT" sz="4800" b="1" dirty="0" smtClean="0"/>
              <a:t>:</a:t>
            </a:r>
          </a:p>
          <a:p>
            <a:pPr algn="ctr"/>
            <a:r>
              <a:rPr lang="it-IT" sz="4800" b="1" dirty="0" err="1" smtClean="0"/>
              <a:t>Australian</a:t>
            </a:r>
            <a:r>
              <a:rPr lang="it-IT" sz="4800" b="1" dirty="0" smtClean="0"/>
              <a:t> </a:t>
            </a:r>
            <a:r>
              <a:rPr lang="it-IT" sz="4800" b="1" dirty="0" err="1" smtClean="0"/>
              <a:t>Migration</a:t>
            </a:r>
            <a:r>
              <a:rPr lang="it-IT" sz="4800" b="1" dirty="0" smtClean="0"/>
              <a:t>: </a:t>
            </a:r>
          </a:p>
          <a:p>
            <a:pPr algn="ctr"/>
            <a:r>
              <a:rPr lang="it-IT" sz="4800" b="1" dirty="0" smtClean="0"/>
              <a:t>The </a:t>
            </a:r>
            <a:r>
              <a:rPr lang="it-IT" sz="4800" b="1" dirty="0" err="1" smtClean="0"/>
              <a:t>Italian</a:t>
            </a:r>
            <a:r>
              <a:rPr lang="it-IT" sz="4800" b="1" dirty="0" smtClean="0"/>
              <a:t> </a:t>
            </a:r>
            <a:r>
              <a:rPr lang="it-IT" sz="4800" b="1" dirty="0" err="1" smtClean="0"/>
              <a:t>experience</a:t>
            </a:r>
            <a:r>
              <a:rPr lang="it-IT" sz="4800" b="1" dirty="0" smtClean="0"/>
              <a:t> </a:t>
            </a:r>
            <a:endParaRPr lang="it-IT" sz="4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picchi per principali destinazioni per .jpg"/>
          <p:cNvPicPr>
            <a:picLocks noChangeAspect="1"/>
          </p:cNvPicPr>
          <p:nvPr/>
        </p:nvPicPr>
        <p:blipFill>
          <a:blip r:embed="rId2" cstate="print"/>
          <a:stretch>
            <a:fillRect/>
          </a:stretch>
        </p:blipFill>
        <p:spPr>
          <a:xfrm>
            <a:off x="755576" y="1700808"/>
            <a:ext cx="7720334" cy="4956264"/>
          </a:xfrm>
          <a:prstGeom prst="rect">
            <a:avLst/>
          </a:prstGeom>
        </p:spPr>
      </p:pic>
      <p:pic>
        <p:nvPicPr>
          <p:cNvPr id="1027" name="Picture 3" descr="C:\Users\antonio\Desktop\logo.png"/>
          <p:cNvPicPr>
            <a:picLocks noChangeAspect="1" noChangeArrowheads="1"/>
          </p:cNvPicPr>
          <p:nvPr/>
        </p:nvPicPr>
        <p:blipFill>
          <a:blip r:embed="rId3"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4"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descr="Emigrazione_italiana_direttrici.jpg"/>
          <p:cNvPicPr>
            <a:picLocks noChangeAspect="1"/>
          </p:cNvPicPr>
          <p:nvPr/>
        </p:nvPicPr>
        <p:blipFill>
          <a:blip r:embed="rId4" cstate="print"/>
          <a:stretch>
            <a:fillRect/>
          </a:stretch>
        </p:blipFill>
        <p:spPr>
          <a:xfrm>
            <a:off x="179512" y="2121539"/>
            <a:ext cx="8964488" cy="47364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descr="060_Emigrazioneitaliano_dell1.jpg"/>
          <p:cNvPicPr>
            <a:picLocks noChangeAspect="1"/>
          </p:cNvPicPr>
          <p:nvPr/>
        </p:nvPicPr>
        <p:blipFill>
          <a:blip r:embed="rId4" cstate="print"/>
          <a:stretch>
            <a:fillRect/>
          </a:stretch>
        </p:blipFill>
        <p:spPr>
          <a:xfrm>
            <a:off x="539552" y="2040824"/>
            <a:ext cx="8028384" cy="448452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
        <p:nvSpPr>
          <p:cNvPr id="10" name="Arco 9"/>
          <p:cNvSpPr/>
          <p:nvPr/>
        </p:nvSpPr>
        <p:spPr>
          <a:xfrm>
            <a:off x="4499992" y="3212976"/>
            <a:ext cx="216024"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descr="original2.jpg"/>
          <p:cNvPicPr>
            <a:picLocks noChangeAspect="1"/>
          </p:cNvPicPr>
          <p:nvPr/>
        </p:nvPicPr>
        <p:blipFill>
          <a:blip r:embed="rId4" cstate="print"/>
          <a:stretch>
            <a:fillRect/>
          </a:stretch>
        </p:blipFill>
        <p:spPr>
          <a:xfrm>
            <a:off x="0" y="2780928"/>
            <a:ext cx="9144000" cy="37022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507483" y="3199969"/>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2780928"/>
            <a:ext cx="7848872" cy="2736304"/>
          </a:xfrm>
        </p:spPr>
        <p:txBody>
          <a:bodyPr>
            <a:normAutofit/>
          </a:bodyPr>
          <a:lstStyle/>
          <a:p>
            <a:pPr algn="l"/>
            <a:r>
              <a:rPr lang="en-US" sz="2800" dirty="0" smtClean="0"/>
              <a:t>Besides, Twenty-four million are the Italians  who stood in a foreign land from the unification of Italy to nowadays. </a:t>
            </a:r>
            <a:br>
              <a:rPr lang="en-US" sz="2800" dirty="0" smtClean="0"/>
            </a:br>
            <a:r>
              <a:rPr lang="it-IT" sz="2800" dirty="0" err="1" smtClean="0"/>
              <a:t>Excluding</a:t>
            </a:r>
            <a:r>
              <a:rPr lang="it-IT" sz="2800" dirty="0" smtClean="0"/>
              <a:t> </a:t>
            </a:r>
            <a:r>
              <a:rPr lang="en-US" sz="2800" dirty="0" smtClean="0"/>
              <a:t> ten million of returned Italians, and ten million  of persons who left  the past five decades.</a:t>
            </a:r>
            <a:endParaRPr lang="it-IT" sz="28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59991" y="3318955"/>
            <a:ext cx="8364823"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24.000.000:4</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2492896"/>
            <a:ext cx="7848872" cy="2736304"/>
          </a:xfrm>
        </p:spPr>
        <p:txBody>
          <a:bodyPr>
            <a:normAutofit/>
          </a:bodyPr>
          <a:lstStyle/>
          <a:p>
            <a:pPr algn="l"/>
            <a:r>
              <a:rPr lang="en-US" sz="2800" dirty="0" smtClean="0"/>
              <a:t>The resident abroad Italians , those that anyway have the Italian citizenship, are actually a quarter of these twenty-four million "settled" in the course of a century and a half, or about six million (half living in Europe).</a:t>
            </a:r>
            <a:endParaRPr lang="en-US" sz="28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87699" y="3324765"/>
            <a:ext cx="8393749"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 x 2</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0" y="3068960"/>
            <a:ext cx="9144000" cy="2736304"/>
          </a:xfrm>
        </p:spPr>
        <p:txBody>
          <a:bodyPr>
            <a:normAutofit/>
          </a:bodyPr>
          <a:lstStyle/>
          <a:p>
            <a:pPr algn="l"/>
            <a:r>
              <a:rPr lang="en-US" sz="2800" dirty="0" smtClean="0"/>
              <a:t>But he omnipresent figure of twenty-four million can be safely multiplied by two, if we consider the people of Italian origin including  the ORIUNDI.</a:t>
            </a:r>
            <a:endParaRPr lang="it-IT" sz="28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rot="20178948">
            <a:off x="-87699" y="3324765"/>
            <a:ext cx="8393749"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0000" b="1" i="0" u="none" strike="noStrike" kern="1200" cap="none" spc="0" normalizeH="0" baseline="0" noProof="0" dirty="0" smtClean="0">
                <a:ln>
                  <a:noFill/>
                </a:ln>
                <a:solidFill>
                  <a:srgbClr val="FF0000"/>
                </a:solidFill>
                <a:effectLst/>
                <a:uLnTx/>
                <a:uFillTx/>
                <a:latin typeface="+mj-lt"/>
                <a:ea typeface="+mj-ea"/>
                <a:cs typeface="+mj-cs"/>
              </a:rPr>
              <a:t>24.000.000 x 2</a:t>
            </a:r>
            <a:endParaRPr kumimoji="0" lang="it-IT" sz="10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olo 1"/>
          <p:cNvSpPr>
            <a:spLocks noGrp="1"/>
          </p:cNvSpPr>
          <p:nvPr>
            <p:ph type="ctrTitle"/>
          </p:nvPr>
        </p:nvSpPr>
        <p:spPr>
          <a:xfrm>
            <a:off x="611560" y="3068960"/>
            <a:ext cx="7848872" cy="2736304"/>
          </a:xfrm>
        </p:spPr>
        <p:txBody>
          <a:bodyPr>
            <a:normAutofit/>
          </a:bodyPr>
          <a:lstStyle/>
          <a:p>
            <a:pPr algn="l"/>
            <a:r>
              <a:rPr lang="en-US" sz="2800" dirty="0" smtClean="0"/>
              <a:t>Representing  really "another Italy", particularly "visible" through urban concentrations, specialized businesses, associations, cultural presences ..</a:t>
            </a:r>
            <a:endParaRPr lang="it-IT" sz="3200" dirty="0"/>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780928"/>
            <a:ext cx="7848872" cy="2736304"/>
          </a:xfrm>
        </p:spPr>
        <p:txBody>
          <a:bodyPr>
            <a:normAutofit/>
          </a:bodyPr>
          <a:lstStyle/>
          <a:p>
            <a:pPr algn="l"/>
            <a:r>
              <a:rPr lang="en-US" sz="3600" dirty="0" smtClean="0"/>
              <a:t>Italy has been affected by emigration, especially in the nineteenth (XIX)  and twentieth (XX) centuries.</a:t>
            </a:r>
          </a:p>
        </p:txBody>
      </p:sp>
      <p:pic>
        <p:nvPicPr>
          <p:cNvPr id="1027" name="Picture 3" descr="C:\Users\antonio\Desktop\logo.png"/>
          <p:cNvPicPr>
            <a:picLocks noChangeAspect="1" noChangeArrowheads="1"/>
          </p:cNvPicPr>
          <p:nvPr/>
        </p:nvPicPr>
        <p:blipFill>
          <a:blip r:embed="rId2" cstate="print"/>
          <a:srcRect/>
          <a:stretch>
            <a:fillRect/>
          </a:stretch>
        </p:blipFill>
        <p:spPr bwMode="auto">
          <a:xfrm>
            <a:off x="7236296" y="0"/>
            <a:ext cx="1907704" cy="1907704"/>
          </a:xfrm>
          <a:prstGeom prst="rect">
            <a:avLst/>
          </a:prstGeom>
          <a:noFill/>
        </p:spPr>
      </p:pic>
      <p:pic>
        <p:nvPicPr>
          <p:cNvPr id="1028" name="Picture 4" descr="C:\Users\antonio\Desktop\erasmus-plus-logo.png"/>
          <p:cNvPicPr>
            <a:picLocks noChangeAspect="1" noChangeArrowheads="1"/>
          </p:cNvPicPr>
          <p:nvPr/>
        </p:nvPicPr>
        <p:blipFill>
          <a:blip r:embed="rId3" cstate="print"/>
          <a:srcRect/>
          <a:stretch>
            <a:fillRect/>
          </a:stretch>
        </p:blipFill>
        <p:spPr bwMode="auto">
          <a:xfrm>
            <a:off x="899592" y="-243408"/>
            <a:ext cx="2924054" cy="20793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913</Words>
  <Application>Microsoft Office PowerPoint</Application>
  <PresentationFormat>Presentazione su schermo (4:3)</PresentationFormat>
  <Paragraphs>145</Paragraphs>
  <Slides>48</Slides>
  <Notes>1</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24.000.000</vt:lpstr>
      <vt:lpstr>This is the Crucial Number to understand the size of the large and complex phenomenon which is the history of the Italian emigration. In fact Twenty-four million is an entity that repeates -as if by magic-  to accompany the study and to characterize the reconstruction of the diaspora of the Italians in the world.</vt:lpstr>
      <vt:lpstr>In fact twenty-four million were the compatriots who left their homeland in the first century of the unified Italy.  That is from 1861 to 1960.</vt:lpstr>
      <vt:lpstr>The same number corresponds to the Italian population at the time of the unit.  So, it is as if the entire population of the unified Italy in 1861 had left their nation.</vt:lpstr>
      <vt:lpstr>Besides, Twenty-four million are the Italians  who stood in a foreign land from the unification of Italy to nowadays.  Excluding  ten million of returned Italians, and ten million  of persons who left  the past five decades.</vt:lpstr>
      <vt:lpstr>The resident abroad Italians , those that anyway have the Italian citizenship, are actually a quarter of these twenty-four million "settled" in the course of a century and a half, or about six million (half living in Europe).</vt:lpstr>
      <vt:lpstr>But he omnipresent figure of twenty-four million can be safely multiplied by two, if we consider the people of Italian origin including  the ORIUNDI.</vt:lpstr>
      <vt:lpstr>Representing  really "another Italy", particularly "visible" through urban concentrations, specialized businesses, associations, cultural presences ..</vt:lpstr>
      <vt:lpstr>Italy has been affected by emigration, especially in the nineteenth (XIX)  and twentieth (XX) centuries.</vt:lpstr>
      <vt:lpstr>Since the 1820’s migration started but it was only  at the beginning, and the transoceanic and permanent departures were a poor consistency phenomenon:</vt:lpstr>
      <vt:lpstr>Diapositiva 11</vt:lpstr>
      <vt:lpstr>Diapositiva 12</vt:lpstr>
      <vt:lpstr>WHY?? Not yet  industrialization, and the farming communities of north and south Italy were very poor. </vt:lpstr>
      <vt:lpstr>-Europe:  The main destinations were France, Swizzerland and Germany where miners and industy workers were needed.  The main destinations over the oceans were countries with great unexploited  lands and manpower needs: -South America( mostly Argentina and Brazil)  -North America (United States).</vt:lpstr>
      <vt:lpstr>The industrial development of France has fostered a demand for workers from other states, more and more massive. Initially, the most affected area in this industrial expansion was Lorraine, even if the phenomenon, and consequently the presence of foreigners, has spread all over the national territory.  </vt:lpstr>
      <vt:lpstr>They came from all over Italy, but especially from the regions of Northern Italy.  The French cities with the largest Italian communities were Paris, Lyon, Marseille, Nice and Grenoble</vt:lpstr>
      <vt:lpstr>Diapositiva 17</vt:lpstr>
      <vt:lpstr> The departures to the countries over the Atlantic Ocean:  -in 1880 about   109.000/ migrants a year;  -in 1900  about   310.000/ migrants a year;  -in 1913  about   873.000/ migrants a year.   After the end of the First World War migration started again:  in 1920-1927  about   615.000/ migrants a year;   in 1927 the Fascist regime stopped the migration flow.  </vt:lpstr>
      <vt:lpstr>Diapositiva 19</vt:lpstr>
      <vt:lpstr>Diapositiva 20</vt:lpstr>
      <vt:lpstr>Diapositiva 21</vt:lpstr>
      <vt:lpstr>At the beginning, mostly of migrants worked on railroad construction works or other public works and for long time they were considerated at the lower level of the social ladder.  Only many years later, after the Second World War, they were respected and valued. Will see the video….. .</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 carollo</dc:creator>
  <cp:lastModifiedBy>antonio carollo</cp:lastModifiedBy>
  <cp:revision>57</cp:revision>
  <dcterms:created xsi:type="dcterms:W3CDTF">2016-11-01T18:20:01Z</dcterms:created>
  <dcterms:modified xsi:type="dcterms:W3CDTF">2018-10-24T17:21:30Z</dcterms:modified>
</cp:coreProperties>
</file>