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9" r:id="rId2"/>
    <p:sldId id="265" r:id="rId3"/>
    <p:sldId id="302" r:id="rId4"/>
    <p:sldId id="264" r:id="rId5"/>
    <p:sldId id="282" r:id="rId6"/>
    <p:sldId id="263" r:id="rId7"/>
    <p:sldId id="267" r:id="rId8"/>
    <p:sldId id="262" r:id="rId9"/>
    <p:sldId id="293" r:id="rId10"/>
    <p:sldId id="278" r:id="rId11"/>
    <p:sldId id="283" r:id="rId12"/>
    <p:sldId id="284" r:id="rId13"/>
    <p:sldId id="285" r:id="rId14"/>
    <p:sldId id="286" r:id="rId15"/>
    <p:sldId id="287" r:id="rId16"/>
    <p:sldId id="288" r:id="rId17"/>
    <p:sldId id="292" r:id="rId18"/>
    <p:sldId id="273" r:id="rId19"/>
    <p:sldId id="260" r:id="rId20"/>
    <p:sldId id="268" r:id="rId21"/>
    <p:sldId id="299" r:id="rId22"/>
    <p:sldId id="307" r:id="rId23"/>
    <p:sldId id="305" r:id="rId24"/>
    <p:sldId id="296" r:id="rId25"/>
    <p:sldId id="297" r:id="rId26"/>
    <p:sldId id="301" r:id="rId27"/>
    <p:sldId id="270" r:id="rId28"/>
    <p:sldId id="271" r:id="rId29"/>
    <p:sldId id="272" r:id="rId30"/>
    <p:sldId id="275" r:id="rId31"/>
    <p:sldId id="303" r:id="rId32"/>
  </p:sldIdLst>
  <p:sldSz cx="9144000" cy="6858000" type="screen4x3"/>
  <p:notesSz cx="6858000" cy="99456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3" autoAdjust="0"/>
    <p:restoredTop sz="94660"/>
  </p:normalViewPr>
  <p:slideViewPr>
    <p:cSldViewPr>
      <p:cViewPr>
        <p:scale>
          <a:sx n="100" d="100"/>
          <a:sy n="100" d="100"/>
        </p:scale>
        <p:origin x="-2232" y="-22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E650134A-495D-4BEE-A2B6-5AD0101D2F68}" type="datetimeFigureOut">
              <a:rPr lang="it-IT" smtClean="0"/>
              <a:pPr/>
              <a:t>20/04/2018</a:t>
            </a:fld>
            <a:endParaRPr lang="it-IT"/>
          </a:p>
        </p:txBody>
      </p:sp>
      <p:sp>
        <p:nvSpPr>
          <p:cNvPr id="4" name="Segnaposto immagine diapositiva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BBC76172-06F9-438E-B0BC-D7AC17194341}" type="slidenum">
              <a:rPr lang="it-IT" smtClean="0"/>
              <a:pPr/>
              <a:t>‹N›</a:t>
            </a:fld>
            <a:endParaRPr lang="it-IT"/>
          </a:p>
        </p:txBody>
      </p:sp>
    </p:spTree>
    <p:extLst>
      <p:ext uri="{BB962C8B-B14F-4D97-AF65-F5344CB8AC3E}">
        <p14:creationId xmlns:p14="http://schemas.microsoft.com/office/powerpoint/2010/main" xmlns="" val="95786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E7CC9E9-22AA-43AC-B076-D0E9F8DBDBFB}" type="datetimeFigureOut">
              <a:rPr lang="it-IT" smtClean="0"/>
              <a:pPr/>
              <a:t>20/04/2018</a:t>
            </a:fld>
            <a:endParaRPr lang="it-I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DBC1B56-ACE0-4FFF-8D69-10951E9FA2F9}" type="slidenum">
              <a:rPr lang="it-IT" smtClean="0"/>
              <a:pPr/>
              <a:t>‹N›</a:t>
            </a:fld>
            <a:endParaRPr lang="it-IT"/>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DBC1B56-ACE0-4FFF-8D69-10951E9FA2F9}" type="slidenum">
              <a:rPr lang="it-IT" smtClean="0"/>
              <a:pPr/>
              <a:t>‹N›</a:t>
            </a:fld>
            <a:endParaRPr lang="it-IT"/>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DBC1B56-ACE0-4FFF-8D69-10951E9FA2F9}" type="slidenum">
              <a:rPr lang="it-IT" smtClean="0"/>
              <a:pPr/>
              <a:t>‹N›</a:t>
            </a:fld>
            <a:endParaRPr lang="it-IT"/>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DBC1B56-ACE0-4FFF-8D69-10951E9FA2F9}" type="slidenum">
              <a:rPr lang="it-IT" smtClean="0"/>
              <a:pPr/>
              <a:t>‹N›</a:t>
            </a:fld>
            <a:endParaRPr lang="it-IT"/>
          </a:p>
        </p:txBody>
      </p:sp>
      <p:sp>
        <p:nvSpPr>
          <p:cNvPr id="11" name="Title 10"/>
          <p:cNvSpPr>
            <a:spLocks noGrp="1"/>
          </p:cNvSpPr>
          <p:nvPr>
            <p:ph type="title"/>
          </p:nvPr>
        </p:nvSpPr>
        <p:spPr/>
        <p:txBody>
          <a:bodyPr/>
          <a:lstStyle/>
          <a:p>
            <a:r>
              <a:rPr lang="it-IT" smtClean="0"/>
              <a:t>Fare clic per modificare lo stile del titolo</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DBC1B56-ACE0-4FFF-8D69-10951E9FA2F9}"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DBC1B56-ACE0-4FFF-8D69-10951E9FA2F9}" type="slidenum">
              <a:rPr lang="it-IT" smtClean="0"/>
              <a:pPr/>
              <a:t>‹N›</a:t>
            </a:fld>
            <a:endParaRPr lang="it-IT"/>
          </a:p>
        </p:txBody>
      </p:sp>
      <p:sp>
        <p:nvSpPr>
          <p:cNvPr id="12" name="Title 11"/>
          <p:cNvSpPr>
            <a:spLocks noGrp="1"/>
          </p:cNvSpPr>
          <p:nvPr>
            <p:ph type="title"/>
          </p:nvPr>
        </p:nvSpPr>
        <p:spPr/>
        <p:txBody>
          <a:bodyPr/>
          <a:lstStyle>
            <a:lvl1pPr>
              <a:defRPr>
                <a:solidFill>
                  <a:schemeClr val="tx2"/>
                </a:solidFill>
              </a:defRPr>
            </a:lvl1pPr>
          </a:lstStyle>
          <a:p>
            <a:r>
              <a:rPr lang="it-IT" smtClean="0"/>
              <a:t>Fare clic per modificare lo stile del titolo</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DBC1B56-ACE0-4FFF-8D69-10951E9FA2F9}" type="slidenum">
              <a:rPr lang="it-IT" smtClean="0"/>
              <a:pPr/>
              <a:t>‹N›</a:t>
            </a:fld>
            <a:endParaRPr lang="it-IT"/>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DBC1B56-ACE0-4FFF-8D69-10951E9FA2F9}" type="slidenum">
              <a:rPr lang="it-IT" smtClean="0"/>
              <a:pPr/>
              <a:t>‹N›</a:t>
            </a:fld>
            <a:endParaRPr lang="it-IT"/>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DBC1B56-ACE0-4FFF-8D69-10951E9FA2F9}"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it-IT" smtClean="0"/>
              <a:t>Fare clic per modificare lo stile del titolo</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DBC1B56-ACE0-4FFF-8D69-10951E9FA2F9}"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E7CC9E9-22AA-43AC-B076-D0E9F8DBDBFB}" type="datetimeFigureOut">
              <a:rPr lang="it-IT" smtClean="0"/>
              <a:pPr/>
              <a:t>20/04/2018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DBC1B56-ACE0-4FFF-8D69-10951E9FA2F9}"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E7CC9E9-22AA-43AC-B076-D0E9F8DBDBFB}" type="datetimeFigureOut">
              <a:rPr lang="it-IT" smtClean="0"/>
              <a:pPr/>
              <a:t>20/04/2018</a:t>
            </a:fld>
            <a:endParaRPr lang="it-IT"/>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t-IT"/>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DBC1B56-ACE0-4FFF-8D69-10951E9FA2F9}"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olo 1"/>
          <p:cNvSpPr>
            <a:spLocks noGrp="1"/>
          </p:cNvSpPr>
          <p:nvPr>
            <p:ph type="title"/>
          </p:nvPr>
        </p:nvSpPr>
        <p:spPr>
          <a:xfrm>
            <a:off x="467544" y="2204864"/>
            <a:ext cx="8229600" cy="1143000"/>
          </a:xfrm>
        </p:spPr>
        <p:txBody>
          <a:bodyPr>
            <a:normAutofit fontScale="90000"/>
          </a:bodyPr>
          <a:lstStyle/>
          <a:p>
            <a:r>
              <a:rPr lang="it-IT" dirty="0" smtClean="0">
                <a:solidFill>
                  <a:srgbClr val="FF0000"/>
                </a:solidFill>
              </a:rPr>
              <a:t/>
            </a:r>
            <a:br>
              <a:rPr lang="it-IT" dirty="0" smtClean="0">
                <a:solidFill>
                  <a:srgbClr val="FF0000"/>
                </a:solidFill>
              </a:rPr>
            </a:br>
            <a:r>
              <a:rPr lang="it-IT" dirty="0" err="1" smtClean="0">
                <a:solidFill>
                  <a:srgbClr val="FF0000"/>
                </a:solidFill>
              </a:rPr>
              <a:t>Racism</a:t>
            </a:r>
            <a:r>
              <a:rPr lang="it-IT" dirty="0" smtClean="0">
                <a:solidFill>
                  <a:srgbClr val="FF0000"/>
                </a:solidFill>
              </a:rPr>
              <a:t/>
            </a:r>
            <a:br>
              <a:rPr lang="it-IT" dirty="0" smtClean="0">
                <a:solidFill>
                  <a:srgbClr val="FF0000"/>
                </a:solidFill>
              </a:rPr>
            </a:br>
            <a:r>
              <a:rPr lang="it-IT" dirty="0" smtClean="0">
                <a:solidFill>
                  <a:srgbClr val="FF0000"/>
                </a:solidFill>
              </a:rPr>
              <a:t>and</a:t>
            </a:r>
            <a:br>
              <a:rPr lang="it-IT" dirty="0" smtClean="0">
                <a:solidFill>
                  <a:srgbClr val="FF0000"/>
                </a:solidFill>
              </a:rPr>
            </a:br>
            <a:r>
              <a:rPr lang="it-IT" dirty="0" err="1" smtClean="0">
                <a:solidFill>
                  <a:srgbClr val="FF0000"/>
                </a:solidFill>
              </a:rPr>
              <a:t>Xenophobia</a:t>
            </a:r>
            <a:endParaRPr lang="it-IT" dirty="0">
              <a:solidFill>
                <a:srgbClr val="FF0000"/>
              </a:solidFill>
            </a:endParaRPr>
          </a:p>
        </p:txBody>
      </p:sp>
      <p:sp>
        <p:nvSpPr>
          <p:cNvPr id="4" name="CasellaDiTesto 3"/>
          <p:cNvSpPr txBox="1"/>
          <p:nvPr/>
        </p:nvSpPr>
        <p:spPr>
          <a:xfrm>
            <a:off x="0" y="6488668"/>
            <a:ext cx="2428860" cy="369332"/>
          </a:xfrm>
          <a:prstGeom prst="rect">
            <a:avLst/>
          </a:prstGeom>
          <a:noFill/>
        </p:spPr>
        <p:txBody>
          <a:bodyPr wrap="square" rtlCol="0">
            <a:spAutoFit/>
          </a:bodyPr>
          <a:lstStyle/>
          <a:p>
            <a:r>
              <a:rPr lang="it-IT" dirty="0" smtClean="0"/>
              <a:t>3B </a:t>
            </a:r>
            <a:r>
              <a:rPr lang="it-IT" dirty="0" err="1" smtClean="0"/>
              <a:t>Tallini</a:t>
            </a:r>
            <a:r>
              <a:rPr lang="it-IT" dirty="0" smtClean="0"/>
              <a:t> Formia</a:t>
            </a:r>
            <a:endParaRPr lang="it-IT" dirty="0"/>
          </a:p>
        </p:txBody>
      </p:sp>
    </p:spTree>
    <p:extLst>
      <p:ext uri="{BB962C8B-B14F-4D97-AF65-F5344CB8AC3E}">
        <p14:creationId xmlns:p14="http://schemas.microsoft.com/office/powerpoint/2010/main" xmlns="" val="2791898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err="1" smtClean="0"/>
              <a:t>Racism</a:t>
            </a:r>
            <a:r>
              <a:rPr lang="it-IT" dirty="0" smtClean="0"/>
              <a:t> in Italy</a:t>
            </a:r>
            <a:endParaRPr lang="it-IT" dirty="0"/>
          </a:p>
        </p:txBody>
      </p:sp>
      <p:sp>
        <p:nvSpPr>
          <p:cNvPr id="4" name="Rettangolo 3"/>
          <p:cNvSpPr/>
          <p:nvPr/>
        </p:nvSpPr>
        <p:spPr>
          <a:xfrm>
            <a:off x="0" y="2132856"/>
            <a:ext cx="9144000" cy="1323439"/>
          </a:xfrm>
          <a:prstGeom prst="rect">
            <a:avLst/>
          </a:prstGeom>
        </p:spPr>
        <p:txBody>
          <a:bodyPr wrap="square">
            <a:spAutoFit/>
          </a:bodyPr>
          <a:lstStyle/>
          <a:p>
            <a:r>
              <a:rPr lang="en-US" sz="2000" dirty="0" smtClean="0"/>
              <a:t>Racism in Italy is a historical phenomenon, certainly complex, difficult to define in just one way. It may have its roots in the past, but there is no evidence of its continuity or of an ideological link between the various phenomena at different times</a:t>
            </a:r>
            <a:endParaRPr lang="it-IT" sz="20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79712" y="3789040"/>
            <a:ext cx="4818517" cy="22408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 descr="C:\Users\MYPC\Desktop\image.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29595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624406"/>
          </a:xfrm>
        </p:spPr>
        <p:txBody>
          <a:bodyPr/>
          <a:lstStyle/>
          <a:p>
            <a:r>
              <a:rPr lang="en-US" sz="4800" dirty="0" smtClean="0"/>
              <a:t>How to fight racism at schools</a:t>
            </a:r>
            <a:endParaRPr lang="it-IT" sz="4800" dirty="0"/>
          </a:p>
        </p:txBody>
      </p:sp>
      <p:sp>
        <p:nvSpPr>
          <p:cNvPr id="3" name="Segnaposto contenuto 2"/>
          <p:cNvSpPr>
            <a:spLocks noGrp="1"/>
          </p:cNvSpPr>
          <p:nvPr>
            <p:ph idx="1"/>
          </p:nvPr>
        </p:nvSpPr>
        <p:spPr>
          <a:xfrm>
            <a:off x="0" y="2132856"/>
            <a:ext cx="9143999" cy="4725143"/>
          </a:xfrm>
        </p:spPr>
        <p:txBody>
          <a:bodyPr/>
          <a:lstStyle/>
          <a:p>
            <a:r>
              <a:rPr lang="en-US" dirty="0" smtClean="0"/>
              <a:t>Racism can be a very big problem especially at school. As a student, you may have to clash with other people who make offensive comments about your ethnicity. However one should be aware that these comments have no value. Even scientifically the concept of ethnicity is just a social construction</a:t>
            </a:r>
            <a:endParaRPr lang="it-IT" dirty="0"/>
          </a:p>
        </p:txBody>
      </p:sp>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69939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624406"/>
          </a:xfrm>
        </p:spPr>
        <p:txBody>
          <a:bodyPr/>
          <a:lstStyle/>
          <a:p>
            <a:r>
              <a:rPr lang="en-US" sz="4800" dirty="0" smtClean="0"/>
              <a:t>How to fight racism at schools</a:t>
            </a:r>
            <a:endParaRPr lang="it-IT" sz="4800" dirty="0"/>
          </a:p>
        </p:txBody>
      </p:sp>
      <p:sp>
        <p:nvSpPr>
          <p:cNvPr id="3" name="Segnaposto contenuto 2"/>
          <p:cNvSpPr>
            <a:spLocks noGrp="1"/>
          </p:cNvSpPr>
          <p:nvPr>
            <p:ph idx="1"/>
          </p:nvPr>
        </p:nvSpPr>
        <p:spPr>
          <a:xfrm>
            <a:off x="0" y="2204865"/>
            <a:ext cx="9143999" cy="4653136"/>
          </a:xfrm>
        </p:spPr>
        <p:txBody>
          <a:bodyPr/>
          <a:lstStyle/>
          <a:p>
            <a:r>
              <a:rPr lang="en-US" dirty="0" smtClean="0"/>
              <a:t>If someone makes a racist comment, you should point out that ethnicities do not determine the kind of person you are or your future because you are talented despite the "limits" of your ethnicity</a:t>
            </a:r>
            <a:endParaRPr lang="it-IT" dirty="0"/>
          </a:p>
        </p:txBody>
      </p:sp>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22254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2204865"/>
            <a:ext cx="9143999" cy="4653136"/>
          </a:xfrm>
        </p:spPr>
        <p:txBody>
          <a:bodyPr/>
          <a:lstStyle/>
          <a:p>
            <a:r>
              <a:rPr lang="en-US" dirty="0" smtClean="0"/>
              <a:t>In Italy there were some attacks to different ethnicities : violent crowds attacked a ROM community in Naples in May 2008,  in January 2010 to </a:t>
            </a:r>
            <a:r>
              <a:rPr lang="en-US" dirty="0" err="1" smtClean="0"/>
              <a:t>Rosarno</a:t>
            </a:r>
            <a:r>
              <a:rPr lang="en-US" dirty="0" smtClean="0"/>
              <a:t>, a town in Calabria, a group fought against seasonal immigrated workers,. In  September 2008 after a small theft a barman kills  Abdul </a:t>
            </a:r>
            <a:r>
              <a:rPr lang="en-US" dirty="0" err="1" smtClean="0"/>
              <a:t>Guiebre</a:t>
            </a:r>
            <a:r>
              <a:rPr lang="en-US" dirty="0" smtClean="0"/>
              <a:t> in the street. He was an Italian who was born in  Burkina Faso.</a:t>
            </a:r>
            <a:endParaRPr lang="it-IT" dirty="0"/>
          </a:p>
        </p:txBody>
      </p:sp>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itolo 1"/>
          <p:cNvSpPr>
            <a:spLocks noGrp="1"/>
          </p:cNvSpPr>
          <p:nvPr>
            <p:ph type="title"/>
          </p:nvPr>
        </p:nvSpPr>
        <p:spPr>
          <a:xfrm>
            <a:off x="0" y="0"/>
            <a:ext cx="9144000" cy="1624406"/>
          </a:xfrm>
        </p:spPr>
        <p:txBody>
          <a:bodyPr/>
          <a:lstStyle/>
          <a:p>
            <a:r>
              <a:rPr lang="en-US" sz="4800" dirty="0" smtClean="0"/>
              <a:t>Violent racist acts</a:t>
            </a:r>
            <a:endParaRPr lang="it-IT" sz="4800" dirty="0"/>
          </a:p>
        </p:txBody>
      </p:sp>
    </p:spTree>
    <p:extLst>
      <p:ext uri="{BB962C8B-B14F-4D97-AF65-F5344CB8AC3E}">
        <p14:creationId xmlns:p14="http://schemas.microsoft.com/office/powerpoint/2010/main" xmlns="" val="1947955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2204865"/>
            <a:ext cx="9143999" cy="4653136"/>
          </a:xfrm>
        </p:spPr>
        <p:txBody>
          <a:bodyPr/>
          <a:lstStyle/>
          <a:p>
            <a:r>
              <a:rPr lang="en-US" dirty="0" smtClean="0"/>
              <a:t>These racially-motivated crimes occur in a political climate that identifies immigrants with Rom and </a:t>
            </a:r>
            <a:r>
              <a:rPr lang="en-US" dirty="0" err="1" smtClean="0"/>
              <a:t>Sinti</a:t>
            </a:r>
            <a:r>
              <a:rPr lang="en-US" dirty="0" smtClean="0"/>
              <a:t> communities (many of them are Italian citizens) and contributes to create a climate of intolerance in a country that has seen an exponential increase Of immigration, especially in the last ten years.</a:t>
            </a:r>
            <a:endParaRPr lang="it-IT" dirty="0"/>
          </a:p>
        </p:txBody>
      </p:sp>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2715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Football and </a:t>
            </a:r>
            <a:r>
              <a:rPr lang="it-IT" dirty="0" err="1" smtClean="0"/>
              <a:t>Racism</a:t>
            </a:r>
            <a:r>
              <a:rPr lang="it-IT" dirty="0" smtClean="0"/>
              <a:t> </a:t>
            </a:r>
            <a:endParaRPr lang="it-IT" dirty="0"/>
          </a:p>
        </p:txBody>
      </p:sp>
      <p:sp>
        <p:nvSpPr>
          <p:cNvPr id="4" name="Segnaposto contenuto 3"/>
          <p:cNvSpPr>
            <a:spLocks noGrp="1"/>
          </p:cNvSpPr>
          <p:nvPr>
            <p:ph idx="1"/>
          </p:nvPr>
        </p:nvSpPr>
        <p:spPr/>
        <p:txBody>
          <a:bodyPr/>
          <a:lstStyle/>
          <a:p>
            <a:r>
              <a:rPr lang="en-US" dirty="0" smtClean="0"/>
              <a:t>In January 2013 during a friendly match between Milan and Pro Sexton, Kevin Prince </a:t>
            </a:r>
            <a:r>
              <a:rPr lang="en-US" dirty="0" err="1" smtClean="0"/>
              <a:t>Boateng</a:t>
            </a:r>
            <a:r>
              <a:rPr lang="en-US" dirty="0" smtClean="0"/>
              <a:t>, a Ghanaian player, takes the ball in his hands and leaves the field accompanied by the team due to the racist choirs coming from the tribune. </a:t>
            </a:r>
            <a:endParaRPr lang="it-IT" dirty="0"/>
          </a:p>
        </p:txBody>
      </p:sp>
      <p:pic>
        <p:nvPicPr>
          <p:cNvPr id="5"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45261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Football and </a:t>
            </a:r>
            <a:r>
              <a:rPr lang="it-IT" dirty="0" err="1" smtClean="0"/>
              <a:t>Racism</a:t>
            </a:r>
            <a:r>
              <a:rPr lang="it-IT" dirty="0" smtClean="0"/>
              <a:t> </a:t>
            </a:r>
            <a:endParaRPr lang="it-IT" dirty="0"/>
          </a:p>
        </p:txBody>
      </p:sp>
      <p:sp>
        <p:nvSpPr>
          <p:cNvPr id="4" name="Segnaposto contenuto 3"/>
          <p:cNvSpPr>
            <a:spLocks noGrp="1"/>
          </p:cNvSpPr>
          <p:nvPr>
            <p:ph idx="1"/>
          </p:nvPr>
        </p:nvSpPr>
        <p:spPr/>
        <p:txBody>
          <a:bodyPr/>
          <a:lstStyle/>
          <a:p>
            <a:r>
              <a:rPr lang="en-US" dirty="0" smtClean="0"/>
              <a:t>On April 28</a:t>
            </a:r>
            <a:r>
              <a:rPr lang="en-US" baseline="30000" dirty="0" smtClean="0"/>
              <a:t>th</a:t>
            </a:r>
            <a:r>
              <a:rPr lang="en-US" dirty="0" smtClean="0"/>
              <a:t> , 2014 in a championship match between Barcelona and </a:t>
            </a:r>
            <a:r>
              <a:rPr lang="en-US" dirty="0" err="1" smtClean="0"/>
              <a:t>Villareal</a:t>
            </a:r>
            <a:r>
              <a:rPr lang="en-US" dirty="0" smtClean="0"/>
              <a:t>, the Brazilian player </a:t>
            </a:r>
            <a:r>
              <a:rPr lang="en-US" dirty="0" err="1" smtClean="0"/>
              <a:t>Dani</a:t>
            </a:r>
            <a:r>
              <a:rPr lang="en-US" dirty="0" smtClean="0"/>
              <a:t> </a:t>
            </a:r>
            <a:r>
              <a:rPr lang="en-US" dirty="0" err="1" smtClean="0"/>
              <a:t>Alves</a:t>
            </a:r>
            <a:r>
              <a:rPr lang="en-US" dirty="0" smtClean="0"/>
              <a:t> was going to beat a corner kick when a banana was thrown at him by racist fans. He replied in a funny but significant way : he took it from the ground and ate it on the spot.  </a:t>
            </a:r>
            <a:endParaRPr lang="it-IT" dirty="0"/>
          </a:p>
        </p:txBody>
      </p:sp>
      <p:pic>
        <p:nvPicPr>
          <p:cNvPr id="5"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82811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p:txBody>
          <a:bodyPr/>
          <a:lstStyle/>
          <a:p>
            <a:r>
              <a:rPr lang="it-IT" dirty="0"/>
              <a:t> </a:t>
            </a:r>
            <a:r>
              <a:rPr lang="en-US" dirty="0" smtClean="0"/>
              <a:t>“It is often easier to become outraged by injustice half a world away than by oppression and discrimination half a block from home.”</a:t>
            </a:r>
          </a:p>
          <a:p>
            <a:pPr algn="r"/>
            <a:endParaRPr lang="it-IT" dirty="0" smtClean="0"/>
          </a:p>
          <a:p>
            <a:pPr algn="r"/>
            <a:r>
              <a:rPr lang="it-IT" dirty="0" smtClean="0"/>
              <a:t>Carl T. </a:t>
            </a:r>
            <a:r>
              <a:rPr lang="it-IT" dirty="0" err="1" smtClean="0"/>
              <a:t>Rowan</a:t>
            </a:r>
            <a:endParaRPr lang="it-IT" dirty="0"/>
          </a:p>
        </p:txBody>
      </p:sp>
      <p:pic>
        <p:nvPicPr>
          <p:cNvPr id="5"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84410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ctr"/>
            <a:r>
              <a:rPr lang="it-IT" dirty="0" err="1" smtClean="0"/>
              <a:t>…It</a:t>
            </a:r>
            <a:r>
              <a:rPr lang="it-IT" dirty="0" smtClean="0"/>
              <a:t> </a:t>
            </a:r>
            <a:r>
              <a:rPr lang="it-IT" dirty="0" err="1" smtClean="0"/>
              <a:t>doesn</a:t>
            </a:r>
            <a:r>
              <a:rPr lang="it-IT" dirty="0" smtClean="0"/>
              <a:t>’t </a:t>
            </a:r>
            <a:r>
              <a:rPr lang="it-IT" dirty="0" err="1" smtClean="0"/>
              <a:t>matter</a:t>
            </a:r>
            <a:r>
              <a:rPr lang="it-IT" dirty="0" smtClean="0"/>
              <a:t> </a:t>
            </a:r>
            <a:r>
              <a:rPr lang="it-IT" dirty="0" err="1" smtClean="0"/>
              <a:t>if</a:t>
            </a:r>
            <a:r>
              <a:rPr lang="it-IT" dirty="0" smtClean="0"/>
              <a:t> </a:t>
            </a:r>
            <a:r>
              <a:rPr lang="it-IT" dirty="0" err="1" smtClean="0"/>
              <a:t>you</a:t>
            </a:r>
            <a:r>
              <a:rPr lang="it-IT" dirty="0" smtClean="0"/>
              <a:t> are White, Yellow, Red, </a:t>
            </a:r>
            <a:r>
              <a:rPr lang="it-IT" dirty="0" err="1" smtClean="0"/>
              <a:t>Black</a:t>
            </a:r>
            <a:r>
              <a:rPr lang="it-IT" dirty="0" smtClean="0"/>
              <a:t> . </a:t>
            </a:r>
          </a:p>
          <a:p>
            <a:pPr algn="ctr">
              <a:buNone/>
            </a:pPr>
            <a:r>
              <a:rPr lang="en-US" dirty="0" smtClean="0"/>
              <a:t>We are all the same, all with a single thought </a:t>
            </a:r>
          </a:p>
          <a:p>
            <a:pPr algn="ctr">
              <a:buNone/>
            </a:pPr>
            <a:r>
              <a:rPr lang="en-US" dirty="0" smtClean="0"/>
              <a:t>That there is no diversity </a:t>
            </a:r>
          </a:p>
          <a:p>
            <a:pPr algn="ctr">
              <a:buNone/>
            </a:pPr>
            <a:r>
              <a:rPr lang="en-US" dirty="0" smtClean="0"/>
              <a:t>Because we are all brothers: this is the truth ...</a:t>
            </a:r>
          </a:p>
          <a:p>
            <a:pPr algn="ctr">
              <a:buNone/>
            </a:pPr>
            <a:endParaRPr lang="en-US" dirty="0" smtClean="0"/>
          </a:p>
          <a:p>
            <a:pPr algn="r">
              <a:buNone/>
            </a:pPr>
            <a:r>
              <a:rPr lang="en-US" dirty="0" smtClean="0"/>
              <a:t>Quotation from an Italian child in “Il </a:t>
            </a:r>
            <a:r>
              <a:rPr lang="en-US" dirty="0" err="1" smtClean="0"/>
              <a:t>Mattino</a:t>
            </a:r>
            <a:r>
              <a:rPr lang="en-US" dirty="0" smtClean="0"/>
              <a:t>”</a:t>
            </a:r>
            <a:endParaRPr lang="it-IT" dirty="0"/>
          </a:p>
        </p:txBody>
      </p:sp>
      <p:pic>
        <p:nvPicPr>
          <p:cNvPr id="3"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710583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sz="4900" dirty="0" smtClean="0">
                <a:solidFill>
                  <a:srgbClr val="FF0000"/>
                </a:solidFill>
                <a:ea typeface="+mj-ea"/>
                <a:cs typeface="+mj-cs"/>
              </a:rPr>
              <a:t>             </a:t>
            </a:r>
          </a:p>
          <a:p>
            <a:pPr marL="0" indent="0" algn="ctr">
              <a:buNone/>
            </a:pPr>
            <a:r>
              <a:rPr lang="it-IT" sz="4900" dirty="0" err="1" smtClean="0">
                <a:solidFill>
                  <a:srgbClr val="FF0000"/>
                </a:solidFill>
                <a:ea typeface="+mj-ea"/>
                <a:cs typeface="+mj-cs"/>
              </a:rPr>
              <a:t>Xenophobia</a:t>
            </a:r>
            <a:endParaRPr lang="it-IT" dirty="0"/>
          </a:p>
        </p:txBody>
      </p:sp>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209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MYPC\Desktop\2345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8" y="2204864"/>
            <a:ext cx="6158069" cy="40662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9486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YPC\Desktop\78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3728" y="2420888"/>
            <a:ext cx="5109294" cy="340249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3" name="Picture 2" descr="C:\Users\MYPC\Desktop\image.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79571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egnaposto contenuto 1"/>
          <p:cNvSpPr>
            <a:spLocks noGrp="1"/>
          </p:cNvSpPr>
          <p:nvPr>
            <p:ph idx="1"/>
          </p:nvPr>
        </p:nvSpPr>
        <p:spPr>
          <a:xfrm>
            <a:off x="0" y="2248347"/>
            <a:ext cx="9144000" cy="4609653"/>
          </a:xfrm>
        </p:spPr>
        <p:txBody>
          <a:bodyPr>
            <a:normAutofit/>
          </a:bodyPr>
          <a:lstStyle/>
          <a:p>
            <a:r>
              <a:rPr lang="en-US" dirty="0" smtClean="0"/>
              <a:t>Xenophobia, literally "fear of the alien", is an attitude of profound hostility to foreigners and to all that is foreign to one’s own civilization. Often this attitude is confused with racism, which also leads to hatred for people who belong to other cultures</a:t>
            </a:r>
            <a:endParaRPr lang="it-IT" dirty="0" smtClean="0">
              <a:solidFill>
                <a:schemeClr val="tx1"/>
              </a:solidFill>
            </a:endParaRPr>
          </a:p>
        </p:txBody>
      </p:sp>
      <p:sp>
        <p:nvSpPr>
          <p:cNvPr id="3" name="Titolo 2"/>
          <p:cNvSpPr>
            <a:spLocks noGrp="1"/>
          </p:cNvSpPr>
          <p:nvPr>
            <p:ph type="title"/>
          </p:nvPr>
        </p:nvSpPr>
        <p:spPr/>
        <p:txBody>
          <a:bodyPr/>
          <a:lstStyle/>
          <a:p>
            <a:r>
              <a:rPr lang="it-IT" dirty="0" err="1" smtClean="0"/>
              <a:t>Xenophobia</a:t>
            </a:r>
            <a:endParaRPr lang="it-IT" dirty="0"/>
          </a:p>
        </p:txBody>
      </p:sp>
    </p:spTree>
    <p:extLst>
      <p:ext uri="{BB962C8B-B14F-4D97-AF65-F5344CB8AC3E}">
        <p14:creationId xmlns:p14="http://schemas.microsoft.com/office/powerpoint/2010/main" xmlns="" val="3710715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egnaposto contenuto 1"/>
          <p:cNvSpPr>
            <a:spLocks noGrp="1"/>
          </p:cNvSpPr>
          <p:nvPr>
            <p:ph idx="1"/>
          </p:nvPr>
        </p:nvSpPr>
        <p:spPr>
          <a:xfrm>
            <a:off x="0" y="2248347"/>
            <a:ext cx="9144000" cy="4609653"/>
          </a:xfrm>
        </p:spPr>
        <p:txBody>
          <a:bodyPr>
            <a:normAutofit/>
          </a:bodyPr>
          <a:lstStyle/>
          <a:p>
            <a:r>
              <a:rPr lang="en-US" dirty="0" err="1" smtClean="0"/>
              <a:t>Xenophobics</a:t>
            </a:r>
            <a:r>
              <a:rPr lang="en-US" dirty="0" smtClean="0"/>
              <a:t> avoid all the places where they can meet  strangers. If this happens, a strong discomfort and a growing state of anxiety may appear</a:t>
            </a:r>
            <a:endParaRPr lang="it-IT" dirty="0" smtClean="0">
              <a:solidFill>
                <a:schemeClr val="tx1"/>
              </a:solidFill>
            </a:endParaRPr>
          </a:p>
        </p:txBody>
      </p:sp>
      <p:sp>
        <p:nvSpPr>
          <p:cNvPr id="3" name="Titolo 2"/>
          <p:cNvSpPr>
            <a:spLocks noGrp="1"/>
          </p:cNvSpPr>
          <p:nvPr>
            <p:ph type="title"/>
          </p:nvPr>
        </p:nvSpPr>
        <p:spPr>
          <a:xfrm>
            <a:off x="0" y="0"/>
            <a:ext cx="9144000" cy="1556792"/>
          </a:xfrm>
        </p:spPr>
        <p:txBody>
          <a:bodyPr/>
          <a:lstStyle/>
          <a:p>
            <a:r>
              <a:rPr lang="it-IT" dirty="0" smtClean="0"/>
              <a:t>Xenofobia</a:t>
            </a:r>
            <a:endParaRPr lang="it-IT" dirty="0"/>
          </a:p>
        </p:txBody>
      </p:sp>
    </p:spTree>
    <p:extLst>
      <p:ext uri="{BB962C8B-B14F-4D97-AF65-F5344CB8AC3E}">
        <p14:creationId xmlns:p14="http://schemas.microsoft.com/office/powerpoint/2010/main" xmlns="" val="4244995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egnaposto contenuto 1"/>
          <p:cNvSpPr>
            <a:spLocks noGrp="1"/>
          </p:cNvSpPr>
          <p:nvPr>
            <p:ph idx="1"/>
          </p:nvPr>
        </p:nvSpPr>
        <p:spPr>
          <a:xfrm>
            <a:off x="0" y="2248347"/>
            <a:ext cx="9144000" cy="4609653"/>
          </a:xfrm>
        </p:spPr>
        <p:txBody>
          <a:bodyPr>
            <a:normAutofit/>
          </a:bodyPr>
          <a:lstStyle/>
          <a:p>
            <a:r>
              <a:rPr lang="en-US" dirty="0" smtClean="0"/>
              <a:t>Racism generally accompanies xenophobia. However, in most cases racism has nothing to do with a real phobia. </a:t>
            </a:r>
            <a:endParaRPr lang="it-IT" dirty="0" smtClean="0">
              <a:solidFill>
                <a:schemeClr val="tx1"/>
              </a:solidFill>
            </a:endParaRPr>
          </a:p>
        </p:txBody>
      </p:sp>
      <p:sp>
        <p:nvSpPr>
          <p:cNvPr id="3" name="Titolo 2"/>
          <p:cNvSpPr>
            <a:spLocks noGrp="1"/>
          </p:cNvSpPr>
          <p:nvPr>
            <p:ph type="title"/>
          </p:nvPr>
        </p:nvSpPr>
        <p:spPr/>
        <p:txBody>
          <a:bodyPr/>
          <a:lstStyle/>
          <a:p>
            <a:r>
              <a:rPr lang="it-IT" dirty="0" smtClean="0"/>
              <a:t>Xenofobia</a:t>
            </a:r>
            <a:endParaRPr lang="it-IT" dirty="0"/>
          </a:p>
        </p:txBody>
      </p:sp>
    </p:spTree>
    <p:extLst>
      <p:ext uri="{BB962C8B-B14F-4D97-AF65-F5344CB8AC3E}">
        <p14:creationId xmlns:p14="http://schemas.microsoft.com/office/powerpoint/2010/main" xmlns="" val="1342254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0643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egnaposto contenuto 1"/>
          <p:cNvSpPr>
            <a:spLocks noGrp="1"/>
          </p:cNvSpPr>
          <p:nvPr>
            <p:ph idx="1"/>
          </p:nvPr>
        </p:nvSpPr>
        <p:spPr>
          <a:xfrm>
            <a:off x="0" y="2248347"/>
            <a:ext cx="9144000" cy="4609653"/>
          </a:xfrm>
        </p:spPr>
        <p:txBody>
          <a:bodyPr>
            <a:normAutofit/>
          </a:bodyPr>
          <a:lstStyle/>
          <a:p>
            <a:r>
              <a:rPr lang="en-US" dirty="0" smtClean="0"/>
              <a:t>This </a:t>
            </a:r>
            <a:r>
              <a:rPr lang="en-US" dirty="0"/>
              <a:t>genre of phobia begin when some different cultures and ethnical groups meet themselves and have to cohabit in the same geographical territory. In not so rare cases people tend to fear or distrust those who are not like themselves. </a:t>
            </a:r>
            <a:endParaRPr lang="it-IT" dirty="0" smtClean="0">
              <a:solidFill>
                <a:srgbClr val="FF0000"/>
              </a:solidFill>
            </a:endParaRPr>
          </a:p>
        </p:txBody>
      </p:sp>
      <p:sp>
        <p:nvSpPr>
          <p:cNvPr id="3" name="Titolo 2"/>
          <p:cNvSpPr>
            <a:spLocks noGrp="1"/>
          </p:cNvSpPr>
          <p:nvPr>
            <p:ph type="title"/>
          </p:nvPr>
        </p:nvSpPr>
        <p:spPr/>
        <p:txBody>
          <a:bodyPr/>
          <a:lstStyle/>
          <a:p>
            <a:r>
              <a:rPr lang="it-IT" dirty="0" smtClean="0"/>
              <a:t>Xenofobia</a:t>
            </a:r>
            <a:endParaRPr lang="it-IT" dirty="0"/>
          </a:p>
        </p:txBody>
      </p:sp>
    </p:spTree>
    <p:extLst>
      <p:ext uri="{BB962C8B-B14F-4D97-AF65-F5344CB8AC3E}">
        <p14:creationId xmlns:p14="http://schemas.microsoft.com/office/powerpoint/2010/main" xmlns="" val="1423540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01866"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egnaposto contenuto 1"/>
          <p:cNvSpPr>
            <a:spLocks noGrp="1"/>
          </p:cNvSpPr>
          <p:nvPr>
            <p:ph idx="1"/>
          </p:nvPr>
        </p:nvSpPr>
        <p:spPr>
          <a:xfrm>
            <a:off x="0" y="2248347"/>
            <a:ext cx="9144000" cy="4609653"/>
          </a:xfrm>
        </p:spPr>
        <p:txBody>
          <a:bodyPr>
            <a:normAutofit/>
          </a:bodyPr>
          <a:lstStyle/>
          <a:p>
            <a:r>
              <a:rPr lang="en-US" dirty="0" smtClean="0"/>
              <a:t>Xenophobia </a:t>
            </a:r>
            <a:r>
              <a:rPr lang="en-US" dirty="0"/>
              <a:t>has increased with the growth of various fundamentalist religious movements and with the birth of extremist political </a:t>
            </a:r>
            <a:r>
              <a:rPr lang="en-US" dirty="0" smtClean="0"/>
              <a:t>movements.</a:t>
            </a:r>
            <a:endParaRPr lang="it-IT" dirty="0" smtClean="0">
              <a:solidFill>
                <a:srgbClr val="FF0000"/>
              </a:solidFill>
            </a:endParaRPr>
          </a:p>
        </p:txBody>
      </p:sp>
      <p:sp>
        <p:nvSpPr>
          <p:cNvPr id="3" name="Titolo 2"/>
          <p:cNvSpPr>
            <a:spLocks noGrp="1"/>
          </p:cNvSpPr>
          <p:nvPr>
            <p:ph type="title"/>
          </p:nvPr>
        </p:nvSpPr>
        <p:spPr/>
        <p:txBody>
          <a:bodyPr/>
          <a:lstStyle/>
          <a:p>
            <a:r>
              <a:rPr lang="it-IT" dirty="0" smtClean="0"/>
              <a:t>Xenofobia</a:t>
            </a:r>
            <a:endParaRPr lang="it-IT" dirty="0"/>
          </a:p>
        </p:txBody>
      </p:sp>
    </p:spTree>
    <p:extLst>
      <p:ext uri="{BB962C8B-B14F-4D97-AF65-F5344CB8AC3E}">
        <p14:creationId xmlns:p14="http://schemas.microsoft.com/office/powerpoint/2010/main" xmlns="" val="4038201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egnaposto contenuto 1"/>
          <p:cNvSpPr>
            <a:spLocks noGrp="1"/>
          </p:cNvSpPr>
          <p:nvPr>
            <p:ph idx="1"/>
          </p:nvPr>
        </p:nvSpPr>
        <p:spPr>
          <a:xfrm>
            <a:off x="0" y="2248347"/>
            <a:ext cx="9144000" cy="4609653"/>
          </a:xfrm>
        </p:spPr>
        <p:txBody>
          <a:bodyPr>
            <a:normAutofit/>
          </a:bodyPr>
          <a:lstStyle/>
          <a:p>
            <a:r>
              <a:rPr lang="en-US" dirty="0" smtClean="0"/>
              <a:t>According to us, Xenophobia is not right because all people are equal and people’s rights and dignity go beyond our skin color, eye color or living conditions. Before committing racist acts to people who are physically different from us, we have to think what is our problem with them.</a:t>
            </a:r>
            <a:endParaRPr lang="it-IT" dirty="0"/>
          </a:p>
        </p:txBody>
      </p:sp>
      <p:sp>
        <p:nvSpPr>
          <p:cNvPr id="3" name="Titolo 2"/>
          <p:cNvSpPr>
            <a:spLocks noGrp="1"/>
          </p:cNvSpPr>
          <p:nvPr>
            <p:ph type="title"/>
          </p:nvPr>
        </p:nvSpPr>
        <p:spPr/>
        <p:txBody>
          <a:bodyPr/>
          <a:lstStyle/>
          <a:p>
            <a:r>
              <a:rPr lang="it-IT" dirty="0" smtClean="0"/>
              <a:t>Xenofobia</a:t>
            </a:r>
            <a:endParaRPr lang="it-IT" dirty="0"/>
          </a:p>
        </p:txBody>
      </p:sp>
    </p:spTree>
    <p:extLst>
      <p:ext uri="{BB962C8B-B14F-4D97-AF65-F5344CB8AC3E}">
        <p14:creationId xmlns:p14="http://schemas.microsoft.com/office/powerpoint/2010/main" xmlns="" val="37218749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0" indent="0">
              <a:buNone/>
            </a:pPr>
            <a:r>
              <a:rPr lang="it-IT" sz="5400" dirty="0" smtClean="0">
                <a:solidFill>
                  <a:srgbClr val="895D1D"/>
                </a:solidFill>
                <a:ea typeface="+mj-ea"/>
                <a:cs typeface="+mj-cs"/>
              </a:rPr>
              <a:t>    </a:t>
            </a:r>
          </a:p>
          <a:p>
            <a:r>
              <a:rPr lang="it-IT" sz="5400" dirty="0" smtClean="0">
                <a:solidFill>
                  <a:srgbClr val="895D1D"/>
                </a:solidFill>
                <a:ea typeface="+mj-ea"/>
                <a:cs typeface="+mj-cs"/>
              </a:rPr>
              <a:t>   </a:t>
            </a:r>
            <a:r>
              <a:rPr lang="it-IT" sz="5400" dirty="0" err="1" smtClean="0">
                <a:solidFill>
                  <a:srgbClr val="895D1D"/>
                </a:solidFill>
                <a:ea typeface="+mj-ea"/>
                <a:cs typeface="+mj-cs"/>
              </a:rPr>
              <a:t>How</a:t>
            </a:r>
            <a:r>
              <a:rPr lang="it-IT" sz="5400" dirty="0" smtClean="0">
                <a:solidFill>
                  <a:srgbClr val="895D1D"/>
                </a:solidFill>
                <a:ea typeface="+mj-ea"/>
                <a:cs typeface="+mj-cs"/>
              </a:rPr>
              <a:t> </a:t>
            </a:r>
            <a:r>
              <a:rPr lang="it-IT" sz="5400" dirty="0" err="1" smtClean="0">
                <a:solidFill>
                  <a:srgbClr val="895D1D"/>
                </a:solidFill>
                <a:ea typeface="+mj-ea"/>
                <a:cs typeface="+mj-cs"/>
              </a:rPr>
              <a:t>to</a:t>
            </a:r>
            <a:r>
              <a:rPr lang="it-IT" sz="5400" dirty="0" smtClean="0">
                <a:solidFill>
                  <a:srgbClr val="895D1D"/>
                </a:solidFill>
                <a:ea typeface="+mj-ea"/>
                <a:cs typeface="+mj-cs"/>
              </a:rPr>
              <a:t> </a:t>
            </a:r>
            <a:r>
              <a:rPr lang="it-IT" sz="5400" dirty="0" err="1" smtClean="0">
                <a:solidFill>
                  <a:srgbClr val="895D1D"/>
                </a:solidFill>
                <a:ea typeface="+mj-ea"/>
                <a:cs typeface="+mj-cs"/>
              </a:rPr>
              <a:t>sort</a:t>
            </a:r>
            <a:r>
              <a:rPr lang="it-IT" sz="5400" dirty="0" smtClean="0">
                <a:solidFill>
                  <a:srgbClr val="895D1D"/>
                </a:solidFill>
                <a:ea typeface="+mj-ea"/>
                <a:cs typeface="+mj-cs"/>
              </a:rPr>
              <a:t> </a:t>
            </a:r>
            <a:r>
              <a:rPr lang="it-IT" sz="5400" dirty="0" err="1" smtClean="0">
                <a:solidFill>
                  <a:srgbClr val="895D1D"/>
                </a:solidFill>
                <a:ea typeface="+mj-ea"/>
                <a:cs typeface="+mj-cs"/>
              </a:rPr>
              <a:t>it</a:t>
            </a:r>
            <a:r>
              <a:rPr lang="it-IT" sz="5400" dirty="0" smtClean="0">
                <a:solidFill>
                  <a:srgbClr val="895D1D"/>
                </a:solidFill>
                <a:ea typeface="+mj-ea"/>
                <a:cs typeface="+mj-cs"/>
              </a:rPr>
              <a:t> out?</a:t>
            </a:r>
            <a:endParaRPr lang="it-IT" dirty="0"/>
          </a:p>
        </p:txBody>
      </p:sp>
      <p:pic>
        <p:nvPicPr>
          <p:cNvPr id="3"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3158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en-US" dirty="0" smtClean="0"/>
              <a:t>It is necessary to inform and educate public opinion, from younger generations, so that they could be a means of promoting a new era, a new global society in which human </a:t>
            </a:r>
            <a:r>
              <a:rPr lang="en-US" smtClean="0"/>
              <a:t>rights  </a:t>
            </a:r>
            <a:r>
              <a:rPr lang="en-US" dirty="0" smtClean="0"/>
              <a:t>are respected without distinction of race, sex, or religion.</a:t>
            </a:r>
            <a:endParaRPr lang="it-IT" dirty="0"/>
          </a:p>
        </p:txBody>
      </p:sp>
      <p:pic>
        <p:nvPicPr>
          <p:cNvPr id="3"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79506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YPC\Desktop\85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5736" y="548680"/>
            <a:ext cx="4818856" cy="48188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1842195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8542" y="1268760"/>
            <a:ext cx="5112568" cy="5184575"/>
          </a:xfrm>
          <a:prstGeom prst="rect">
            <a:avLst/>
          </a:prstGeom>
        </p:spPr>
      </p:pic>
      <p:pic>
        <p:nvPicPr>
          <p:cNvPr id="4" name="Immagin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24128" y="548681"/>
            <a:ext cx="2646165" cy="2646165"/>
          </a:xfrm>
          <a:prstGeom prst="rect">
            <a:avLst/>
          </a:prstGeom>
        </p:spPr>
      </p:pic>
      <p:sp>
        <p:nvSpPr>
          <p:cNvPr id="5" name="CasellaDiTesto 4"/>
          <p:cNvSpPr txBox="1"/>
          <p:nvPr/>
        </p:nvSpPr>
        <p:spPr>
          <a:xfrm>
            <a:off x="827584" y="116632"/>
            <a:ext cx="4248472" cy="1077218"/>
          </a:xfrm>
          <a:prstGeom prst="rect">
            <a:avLst/>
          </a:prstGeom>
          <a:noFill/>
        </p:spPr>
        <p:txBody>
          <a:bodyPr wrap="square" rtlCol="0">
            <a:spAutoFit/>
          </a:bodyPr>
          <a:lstStyle/>
          <a:p>
            <a:pPr algn="l"/>
            <a:r>
              <a:rPr lang="it-IT" sz="3200" b="1" dirty="0" err="1" smtClean="0">
                <a:solidFill>
                  <a:srgbClr val="FF0000"/>
                </a:solidFill>
              </a:rPr>
              <a:t>Their</a:t>
            </a:r>
            <a:r>
              <a:rPr lang="it-IT" sz="3200" b="1" dirty="0" smtClean="0">
                <a:solidFill>
                  <a:srgbClr val="FF0000"/>
                </a:solidFill>
              </a:rPr>
              <a:t> </a:t>
            </a:r>
            <a:r>
              <a:rPr lang="it-IT" sz="3200" b="1" dirty="0" err="1" smtClean="0">
                <a:solidFill>
                  <a:srgbClr val="FF0000"/>
                </a:solidFill>
              </a:rPr>
              <a:t>blood</a:t>
            </a:r>
            <a:r>
              <a:rPr lang="it-IT" sz="3200" b="1" dirty="0" smtClean="0">
                <a:solidFill>
                  <a:srgbClr val="FF0000"/>
                </a:solidFill>
              </a:rPr>
              <a:t> </a:t>
            </a:r>
            <a:r>
              <a:rPr lang="it-IT" sz="3200" b="1" dirty="0" err="1" smtClean="0">
                <a:solidFill>
                  <a:srgbClr val="FF0000"/>
                </a:solidFill>
              </a:rPr>
              <a:t>is</a:t>
            </a:r>
            <a:r>
              <a:rPr lang="it-IT" sz="3200" b="1" dirty="0" smtClean="0">
                <a:solidFill>
                  <a:srgbClr val="FF0000"/>
                </a:solidFill>
              </a:rPr>
              <a:t> the </a:t>
            </a:r>
            <a:r>
              <a:rPr lang="it-IT" sz="3200" b="1" dirty="0" err="1" smtClean="0">
                <a:solidFill>
                  <a:srgbClr val="FF0000"/>
                </a:solidFill>
              </a:rPr>
              <a:t>same</a:t>
            </a:r>
            <a:r>
              <a:rPr lang="it-IT" sz="3200" b="1" dirty="0" smtClean="0">
                <a:solidFill>
                  <a:srgbClr val="FF0000"/>
                </a:solidFill>
              </a:rPr>
              <a:t> </a:t>
            </a:r>
            <a:r>
              <a:rPr lang="it-IT" sz="3200" b="1" dirty="0" err="1">
                <a:solidFill>
                  <a:srgbClr val="FF0000"/>
                </a:solidFill>
              </a:rPr>
              <a:t>as</a:t>
            </a:r>
            <a:r>
              <a:rPr lang="it-IT" sz="3200" b="1" dirty="0">
                <a:solidFill>
                  <a:srgbClr val="FF0000"/>
                </a:solidFill>
              </a:rPr>
              <a:t> </a:t>
            </a:r>
            <a:r>
              <a:rPr lang="it-IT" sz="3200" b="1" dirty="0" err="1">
                <a:solidFill>
                  <a:srgbClr val="FF0000"/>
                </a:solidFill>
              </a:rPr>
              <a:t>yours</a:t>
            </a:r>
            <a:endParaRPr lang="it-IT" sz="3200" b="1" dirty="0">
              <a:solidFill>
                <a:srgbClr val="FF0000"/>
              </a:solidFill>
            </a:endParaRPr>
          </a:p>
        </p:txBody>
      </p:sp>
      <p:sp>
        <p:nvSpPr>
          <p:cNvPr id="6" name="CasellaDiTesto 5"/>
          <p:cNvSpPr txBox="1"/>
          <p:nvPr/>
        </p:nvSpPr>
        <p:spPr>
          <a:xfrm>
            <a:off x="5724128" y="3356992"/>
            <a:ext cx="2646165" cy="1569660"/>
          </a:xfrm>
          <a:prstGeom prst="rect">
            <a:avLst/>
          </a:prstGeom>
          <a:noFill/>
        </p:spPr>
        <p:txBody>
          <a:bodyPr wrap="square" rtlCol="0">
            <a:spAutoFit/>
          </a:bodyPr>
          <a:lstStyle/>
          <a:p>
            <a:pPr algn="l"/>
            <a:r>
              <a:rPr lang="it-IT" sz="2400" b="1" dirty="0" err="1"/>
              <a:t>We</a:t>
            </a:r>
            <a:r>
              <a:rPr lang="it-IT" sz="2400" b="1" dirty="0"/>
              <a:t> are </a:t>
            </a:r>
            <a:r>
              <a:rPr lang="it-IT" sz="2400" b="1" dirty="0" err="1"/>
              <a:t>afraid</a:t>
            </a:r>
            <a:r>
              <a:rPr lang="it-IT" sz="2400" b="1" dirty="0"/>
              <a:t> of the </a:t>
            </a:r>
            <a:r>
              <a:rPr lang="it-IT" sz="2400" b="1" dirty="0" err="1"/>
              <a:t>O</a:t>
            </a:r>
            <a:r>
              <a:rPr lang="it-IT" sz="2400" b="1" dirty="0" err="1" smtClean="0"/>
              <a:t>ther</a:t>
            </a:r>
            <a:r>
              <a:rPr lang="it-IT" sz="2400" b="1" dirty="0"/>
              <a:t>, </a:t>
            </a:r>
            <a:r>
              <a:rPr lang="it-IT" sz="2400" b="1" dirty="0" err="1"/>
              <a:t>but</a:t>
            </a:r>
            <a:r>
              <a:rPr lang="it-IT" sz="2400" b="1" dirty="0"/>
              <a:t> </a:t>
            </a:r>
            <a:r>
              <a:rPr lang="it-IT" sz="2400" b="1" dirty="0" err="1"/>
              <a:t>it</a:t>
            </a:r>
            <a:r>
              <a:rPr lang="it-IT" sz="2400" b="1" dirty="0"/>
              <a:t>'s time to </a:t>
            </a:r>
            <a:r>
              <a:rPr lang="it-IT" sz="2400" b="1" dirty="0" err="1"/>
              <a:t>change</a:t>
            </a:r>
            <a:r>
              <a:rPr lang="it-IT" sz="2400" b="1" dirty="0"/>
              <a:t>, to live </a:t>
            </a:r>
            <a:r>
              <a:rPr lang="it-IT" sz="2400" b="1" dirty="0" err="1"/>
              <a:t>together</a:t>
            </a:r>
            <a:endParaRPr lang="it-IT" sz="2400" b="1" dirty="0"/>
          </a:p>
        </p:txBody>
      </p:sp>
    </p:spTree>
    <p:extLst>
      <p:ext uri="{BB962C8B-B14F-4D97-AF65-F5344CB8AC3E}">
        <p14:creationId xmlns:p14="http://schemas.microsoft.com/office/powerpoint/2010/main" xmlns="" val="31051506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196752"/>
            <a:ext cx="7745505" cy="3877815"/>
          </a:xfrm>
        </p:spPr>
        <p:txBody>
          <a:bodyPr>
            <a:normAutofit/>
          </a:bodyPr>
          <a:lstStyle/>
          <a:p>
            <a:pPr marL="0" indent="0">
              <a:buNone/>
            </a:pPr>
            <a:r>
              <a:rPr lang="it-IT" sz="23900" dirty="0" smtClean="0">
                <a:solidFill>
                  <a:srgbClr val="FF0000"/>
                </a:solidFill>
              </a:rPr>
              <a:t>    ...</a:t>
            </a:r>
          </a:p>
        </p:txBody>
      </p:sp>
      <p:pic>
        <p:nvPicPr>
          <p:cNvPr id="3"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810266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itolo 1"/>
          <p:cNvSpPr>
            <a:spLocks noGrp="1"/>
          </p:cNvSpPr>
          <p:nvPr>
            <p:ph type="title"/>
          </p:nvPr>
        </p:nvSpPr>
        <p:spPr>
          <a:xfrm>
            <a:off x="0" y="188640"/>
            <a:ext cx="9143999" cy="1325563"/>
          </a:xfrm>
        </p:spPr>
        <p:txBody>
          <a:bodyPr/>
          <a:lstStyle/>
          <a:p>
            <a:r>
              <a:rPr lang="it-IT" b="1" dirty="0" err="1"/>
              <a:t>There</a:t>
            </a:r>
            <a:r>
              <a:rPr lang="it-IT" b="1" dirty="0"/>
              <a:t> are no </a:t>
            </a:r>
            <a:r>
              <a:rPr lang="it-IT" b="1" dirty="0" err="1"/>
              <a:t>different</a:t>
            </a:r>
            <a:r>
              <a:rPr lang="it-IT" b="1" dirty="0"/>
              <a:t> men in the world</a:t>
            </a:r>
          </a:p>
        </p:txBody>
      </p:sp>
      <p:sp>
        <p:nvSpPr>
          <p:cNvPr id="6" name="CasellaDiTesto 5"/>
          <p:cNvSpPr txBox="1"/>
          <p:nvPr/>
        </p:nvSpPr>
        <p:spPr>
          <a:xfrm>
            <a:off x="3851920" y="2276872"/>
            <a:ext cx="5057354" cy="1938992"/>
          </a:xfrm>
          <a:prstGeom prst="rect">
            <a:avLst/>
          </a:prstGeom>
          <a:noFill/>
        </p:spPr>
        <p:txBody>
          <a:bodyPr wrap="square" rtlCol="0">
            <a:spAutoFit/>
          </a:bodyPr>
          <a:lstStyle/>
          <a:p>
            <a:pPr algn="l"/>
            <a:r>
              <a:rPr lang="it-IT" sz="4000" dirty="0"/>
              <a:t>«</a:t>
            </a:r>
            <a:r>
              <a:rPr lang="it-IT" sz="4000" dirty="0" err="1"/>
              <a:t>If</a:t>
            </a:r>
            <a:r>
              <a:rPr lang="it-IT" sz="4000" dirty="0"/>
              <a:t> </a:t>
            </a:r>
            <a:r>
              <a:rPr lang="it-IT" sz="4000" dirty="0" err="1"/>
              <a:t>you</a:t>
            </a:r>
            <a:r>
              <a:rPr lang="it-IT" sz="4000" dirty="0"/>
              <a:t> </a:t>
            </a:r>
            <a:r>
              <a:rPr lang="it-IT" sz="4000" dirty="0" err="1"/>
              <a:t>raise</a:t>
            </a:r>
            <a:r>
              <a:rPr lang="it-IT" sz="4000" dirty="0"/>
              <a:t> a </a:t>
            </a:r>
            <a:r>
              <a:rPr lang="it-IT" sz="4000" dirty="0" err="1"/>
              <a:t>wall</a:t>
            </a:r>
            <a:r>
              <a:rPr lang="it-IT" sz="4000" dirty="0"/>
              <a:t> </a:t>
            </a:r>
            <a:r>
              <a:rPr lang="it-IT" sz="4000" dirty="0" err="1"/>
              <a:t>think</a:t>
            </a:r>
            <a:r>
              <a:rPr lang="it-IT" sz="4000" dirty="0"/>
              <a:t> </a:t>
            </a:r>
            <a:r>
              <a:rPr lang="it-IT" sz="4000" dirty="0" err="1"/>
              <a:t>about</a:t>
            </a:r>
            <a:r>
              <a:rPr lang="it-IT" sz="4000" dirty="0"/>
              <a:t> </a:t>
            </a:r>
            <a:r>
              <a:rPr lang="it-IT" sz="4000" dirty="0" err="1"/>
              <a:t>what's</a:t>
            </a:r>
            <a:r>
              <a:rPr lang="it-IT" sz="4000" dirty="0"/>
              <a:t> </a:t>
            </a:r>
            <a:r>
              <a:rPr lang="it-IT" sz="4000" dirty="0" err="1"/>
              <a:t>left</a:t>
            </a:r>
            <a:r>
              <a:rPr lang="it-IT" sz="4000" dirty="0"/>
              <a:t> out»   </a:t>
            </a:r>
            <a:r>
              <a:rPr lang="it-IT" sz="4000" dirty="0" smtClean="0"/>
              <a:t>         </a:t>
            </a:r>
            <a:r>
              <a:rPr lang="it-IT" sz="2000" dirty="0" err="1"/>
              <a:t>I.Calvino</a:t>
            </a:r>
            <a:endParaRPr lang="it-IT" sz="2000" dirty="0"/>
          </a:p>
        </p:txBody>
      </p:sp>
      <p:pic>
        <p:nvPicPr>
          <p:cNvPr id="7" name="Immagin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9512" y="2276872"/>
            <a:ext cx="3493294" cy="4041979"/>
          </a:xfrm>
          <a:prstGeom prst="rect">
            <a:avLst/>
          </a:prstGeom>
        </p:spPr>
      </p:pic>
    </p:spTree>
    <p:extLst>
      <p:ext uri="{BB962C8B-B14F-4D97-AF65-F5344CB8AC3E}">
        <p14:creationId xmlns:p14="http://schemas.microsoft.com/office/powerpoint/2010/main" xmlns="" val="641514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egnaposto contenuto 1"/>
          <p:cNvSpPr>
            <a:spLocks noGrp="1"/>
          </p:cNvSpPr>
          <p:nvPr>
            <p:ph idx="1"/>
          </p:nvPr>
        </p:nvSpPr>
        <p:spPr/>
        <p:txBody>
          <a:bodyPr/>
          <a:lstStyle/>
          <a:p>
            <a:r>
              <a:rPr lang="en-US" dirty="0" smtClean="0"/>
              <a:t>Racism and Xenophobia are strong causes of conflict and in the past  they were risen by violent clashes among groups </a:t>
            </a:r>
            <a:endParaRPr lang="it-IT" dirty="0"/>
          </a:p>
        </p:txBody>
      </p:sp>
    </p:spTree>
    <p:extLst>
      <p:ext uri="{BB962C8B-B14F-4D97-AF65-F5344CB8AC3E}">
        <p14:creationId xmlns:p14="http://schemas.microsoft.com/office/powerpoint/2010/main" xmlns="" val="3315897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en-US" dirty="0" smtClean="0"/>
              <a:t>We all should and can do something. As a matter of facts the tragic events of the past and the recent phenomena of racism are more effectively fought with new and concrete strategies.</a:t>
            </a:r>
            <a:endParaRPr lang="it-IT" dirty="0"/>
          </a:p>
        </p:txBody>
      </p:sp>
      <p:pic>
        <p:nvPicPr>
          <p:cNvPr id="3"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02248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0" indent="0">
              <a:buNone/>
            </a:pPr>
            <a:r>
              <a:rPr lang="it-IT" sz="5400" dirty="0" smtClean="0">
                <a:solidFill>
                  <a:srgbClr val="FF0000"/>
                </a:solidFill>
              </a:rPr>
              <a:t>     </a:t>
            </a:r>
          </a:p>
          <a:p>
            <a:pPr marL="0" indent="0" algn="ctr">
              <a:buNone/>
            </a:pPr>
            <a:r>
              <a:rPr lang="it-IT" sz="5400" dirty="0" err="1" smtClean="0">
                <a:solidFill>
                  <a:srgbClr val="FF0000"/>
                </a:solidFill>
              </a:rPr>
              <a:t>Racism</a:t>
            </a:r>
            <a:endParaRPr lang="it-IT" sz="5400" dirty="0"/>
          </a:p>
          <a:p>
            <a:endParaRPr lang="it-IT" dirty="0"/>
          </a:p>
        </p:txBody>
      </p:sp>
      <p:pic>
        <p:nvPicPr>
          <p:cNvPr id="3"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76697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MYPC\Desktop\147.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3143" y="2276872"/>
            <a:ext cx="7711603" cy="2759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766956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en-US" dirty="0" smtClean="0"/>
              <a:t>Everybody knows Racism is one of the worst things we have in the world because it separates people. We may look different from the outside but  we are actually almost the same.</a:t>
            </a:r>
            <a:endParaRPr lang="it-IT" dirty="0"/>
          </a:p>
        </p:txBody>
      </p:sp>
      <p:sp>
        <p:nvSpPr>
          <p:cNvPr id="3" name="Titolo 2"/>
          <p:cNvSpPr>
            <a:spLocks noGrp="1"/>
          </p:cNvSpPr>
          <p:nvPr>
            <p:ph type="title"/>
          </p:nvPr>
        </p:nvSpPr>
        <p:spPr/>
        <p:txBody>
          <a:bodyPr/>
          <a:lstStyle/>
          <a:p>
            <a:r>
              <a:rPr lang="it-IT" dirty="0" err="1" smtClean="0"/>
              <a:t>Racism</a:t>
            </a:r>
            <a:endParaRPr lang="it-IT" dirty="0"/>
          </a:p>
        </p:txBody>
      </p:sp>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6287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en-US" dirty="0" smtClean="0"/>
              <a:t>I believe that an effective way to fight racism or stereotypes  is to joke about them.</a:t>
            </a:r>
          </a:p>
          <a:p>
            <a:r>
              <a:rPr lang="en-US" dirty="0" smtClean="0"/>
              <a:t>joking even about something serious may help to make it less important and in that case words may sound less heavy.  Racism is just the result of anger created to insult people who are different from us without a reason.  If you see it as a joke sooner or later people will be tired of offending without a reason.</a:t>
            </a:r>
            <a:endParaRPr lang="it-IT" dirty="0"/>
          </a:p>
        </p:txBody>
      </p:sp>
      <p:sp>
        <p:nvSpPr>
          <p:cNvPr id="3" name="Titolo 2"/>
          <p:cNvSpPr>
            <a:spLocks noGrp="1"/>
          </p:cNvSpPr>
          <p:nvPr>
            <p:ph type="title"/>
          </p:nvPr>
        </p:nvSpPr>
        <p:spPr/>
        <p:txBody>
          <a:bodyPr/>
          <a:lstStyle/>
          <a:p>
            <a:r>
              <a:rPr lang="it-IT" dirty="0" err="1" smtClean="0"/>
              <a:t>Racism</a:t>
            </a:r>
            <a:endParaRPr lang="it-IT" dirty="0"/>
          </a:p>
        </p:txBody>
      </p:sp>
      <p:pic>
        <p:nvPicPr>
          <p:cNvPr id="4" name="Picture 2" descr="C:\Users\MYPC\Desktop\imag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9350" y="5400675"/>
            <a:ext cx="2914650" cy="1457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14777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pertina">
  <a:themeElements>
    <a:clrScheme name="Copertin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opertin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pertin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1048</TotalTime>
  <Words>962</Words>
  <Application>Microsoft Office PowerPoint</Application>
  <PresentationFormat>Presentazione su schermo (4:3)</PresentationFormat>
  <Paragraphs>55</Paragraphs>
  <Slides>31</Slides>
  <Notes>0</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Copertina</vt:lpstr>
      <vt:lpstr> Racism and Xenophobia</vt:lpstr>
      <vt:lpstr>Diapositiva 2</vt:lpstr>
      <vt:lpstr>Diapositiva 3</vt:lpstr>
      <vt:lpstr>Diapositiva 4</vt:lpstr>
      <vt:lpstr>Diapositiva 5</vt:lpstr>
      <vt:lpstr>Diapositiva 6</vt:lpstr>
      <vt:lpstr>Diapositiva 7</vt:lpstr>
      <vt:lpstr>Racism</vt:lpstr>
      <vt:lpstr>Racism</vt:lpstr>
      <vt:lpstr>Racism in Italy</vt:lpstr>
      <vt:lpstr>How to fight racism at schools</vt:lpstr>
      <vt:lpstr>How to fight racism at schools</vt:lpstr>
      <vt:lpstr>Violent racist acts</vt:lpstr>
      <vt:lpstr>Diapositiva 14</vt:lpstr>
      <vt:lpstr>Football and Racism </vt:lpstr>
      <vt:lpstr>Football and Racism </vt:lpstr>
      <vt:lpstr>Diapositiva 17</vt:lpstr>
      <vt:lpstr>Diapositiva 18</vt:lpstr>
      <vt:lpstr>Diapositiva 19</vt:lpstr>
      <vt:lpstr>Diapositiva 20</vt:lpstr>
      <vt:lpstr>Xenophobia</vt:lpstr>
      <vt:lpstr>Xenofobia</vt:lpstr>
      <vt:lpstr>Xenofobia</vt:lpstr>
      <vt:lpstr>Xenofobia</vt:lpstr>
      <vt:lpstr>Xenofobia</vt:lpstr>
      <vt:lpstr>Xenofobia</vt:lpstr>
      <vt:lpstr>Diapositiva 27</vt:lpstr>
      <vt:lpstr>Diapositiva 28</vt:lpstr>
      <vt:lpstr>Diapositiva 29</vt:lpstr>
      <vt:lpstr>Diapositiva 30</vt:lpstr>
      <vt:lpstr>There are no different men in the world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Xenofobia, cos’è e come risolverlo</dc:title>
  <dc:creator>MYPC</dc:creator>
  <cp:lastModifiedBy>TALLINI</cp:lastModifiedBy>
  <cp:revision>53</cp:revision>
  <cp:lastPrinted>2017-04-19T16:21:55Z</cp:lastPrinted>
  <dcterms:created xsi:type="dcterms:W3CDTF">2017-04-19T13:56:53Z</dcterms:created>
  <dcterms:modified xsi:type="dcterms:W3CDTF">2018-04-20T09:35:03Z</dcterms:modified>
</cp:coreProperties>
</file>