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charts/chart7.xml" ContentType="application/vnd.openxmlformats-officedocument.drawingml.chart+xml"/>
  <Override PartName="/ppt/theme/themeOverride7.xml" ContentType="application/vnd.openxmlformats-officedocument.themeOverride+xml"/>
  <Override PartName="/ppt/charts/chart8.xml" ContentType="application/vnd.openxmlformats-officedocument.drawingml.chart+xml"/>
  <Override PartName="/ppt/theme/themeOverride8.xml" ContentType="application/vnd.openxmlformats-officedocument.themeOverride+xml"/>
  <Override PartName="/ppt/charts/chart9.xml" ContentType="application/vnd.openxmlformats-officedocument.drawingml.chart+xml"/>
  <Override PartName="/ppt/theme/themeOverride9.xml" ContentType="application/vnd.openxmlformats-officedocument.themeOverride+xml"/>
  <Override PartName="/ppt/charts/chart10.xml" ContentType="application/vnd.openxmlformats-officedocument.drawingml.chart+xml"/>
  <Override PartName="/ppt/theme/themeOverride10.xml" ContentType="application/vnd.openxmlformats-officedocument.themeOverride+xml"/>
  <Override PartName="/ppt/charts/chart11.xml" ContentType="application/vnd.openxmlformats-officedocument.drawingml.chart+xml"/>
  <Override PartName="/ppt/theme/themeOverride11.xml" ContentType="application/vnd.openxmlformats-officedocument.themeOverride+xml"/>
  <Override PartName="/ppt/charts/chart12.xml" ContentType="application/vnd.openxmlformats-officedocument.drawingml.chart+xml"/>
  <Override PartName="/ppt/theme/themeOverride12.xml" ContentType="application/vnd.openxmlformats-officedocument.themeOverride+xml"/>
  <Override PartName="/ppt/charts/chart13.xml" ContentType="application/vnd.openxmlformats-officedocument.drawingml.chart+xml"/>
  <Override PartName="/ppt/theme/themeOverride13.xml" ContentType="application/vnd.openxmlformats-officedocument.themeOverride+xml"/>
  <Override PartName="/ppt/charts/chart14.xml" ContentType="application/vnd.openxmlformats-officedocument.drawingml.chart+xml"/>
  <Override PartName="/ppt/theme/themeOverride14.xml" ContentType="application/vnd.openxmlformats-officedocument.themeOverride+xml"/>
  <Override PartName="/ppt/charts/chart15.xml" ContentType="application/vnd.openxmlformats-officedocument.drawingml.chart+xml"/>
  <Override PartName="/ppt/theme/themeOverride15.xml" ContentType="application/vnd.openxmlformats-officedocument.themeOverride+xml"/>
  <Override PartName="/ppt/charts/chart16.xml" ContentType="application/vnd.openxmlformats-officedocument.drawingml.chart+xml"/>
  <Override PartName="/ppt/theme/themeOverride16.xml" ContentType="application/vnd.openxmlformats-officedocument.themeOverride+xml"/>
  <Override PartName="/ppt/charts/chart17.xml" ContentType="application/vnd.openxmlformats-officedocument.drawingml.chart+xml"/>
  <Override PartName="/ppt/theme/themeOverride17.xml" ContentType="application/vnd.openxmlformats-officedocument.themeOverride+xml"/>
  <Override PartName="/ppt/charts/chart18.xml" ContentType="application/vnd.openxmlformats-officedocument.drawingml.chart+xml"/>
  <Override PartName="/ppt/theme/themeOverride18.xml" ContentType="application/vnd.openxmlformats-officedocument.themeOverride+xml"/>
  <Override PartName="/ppt/charts/chart19.xml" ContentType="application/vnd.openxmlformats-officedocument.drawingml.chart+xml"/>
  <Override PartName="/ppt/theme/themeOverride19.xml" ContentType="application/vnd.openxmlformats-officedocument.themeOverride+xml"/>
  <Override PartName="/ppt/charts/chart20.xml" ContentType="application/vnd.openxmlformats-officedocument.drawingml.chart+xml"/>
  <Override PartName="/ppt/theme/themeOverride20.xml" ContentType="application/vnd.openxmlformats-officedocument.themeOverride+xml"/>
  <Override PartName="/ppt/charts/chart21.xml" ContentType="application/vnd.openxmlformats-officedocument.drawingml.chart+xml"/>
  <Override PartName="/ppt/theme/themeOverride21.xml" ContentType="application/vnd.openxmlformats-officedocument.themeOverride+xml"/>
  <Override PartName="/ppt/charts/chart22.xml" ContentType="application/vnd.openxmlformats-officedocument.drawingml.chart+xml"/>
  <Override PartName="/ppt/theme/themeOverride22.xml" ContentType="application/vnd.openxmlformats-officedocument.themeOverride+xml"/>
  <Override PartName="/ppt/charts/chart23.xml" ContentType="application/vnd.openxmlformats-officedocument.drawingml.chart+xml"/>
  <Override PartName="/ppt/theme/themeOverride23.xml" ContentType="application/vnd.openxmlformats-officedocument.themeOverride+xml"/>
  <Override PartName="/ppt/charts/chart24.xml" ContentType="application/vnd.openxmlformats-officedocument.drawingml.chart+xml"/>
  <Override PartName="/ppt/theme/themeOverride24.xml" ContentType="application/vnd.openxmlformats-officedocument.themeOverride+xml"/>
  <Override PartName="/ppt/charts/chart25.xml" ContentType="application/vnd.openxmlformats-officedocument.drawingml.chart+xml"/>
  <Override PartName="/ppt/theme/themeOverride25.xml" ContentType="application/vnd.openxmlformats-officedocument.themeOverride+xml"/>
  <Override PartName="/ppt/charts/chart26.xml" ContentType="application/vnd.openxmlformats-officedocument.drawingml.chart+xml"/>
  <Override PartName="/ppt/theme/themeOverride26.xml" ContentType="application/vnd.openxmlformats-officedocument.themeOverride+xml"/>
  <Override PartName="/ppt/charts/chart27.xml" ContentType="application/vnd.openxmlformats-officedocument.drawingml.chart+xml"/>
  <Override PartName="/ppt/theme/themeOverride27.xml" ContentType="application/vnd.openxmlformats-officedocument.themeOverride+xml"/>
  <Override PartName="/ppt/charts/chart28.xml" ContentType="application/vnd.openxmlformats-officedocument.drawingml.chart+xml"/>
  <Override PartName="/ppt/theme/themeOverride28.xml" ContentType="application/vnd.openxmlformats-officedocument.themeOverride+xml"/>
  <Override PartName="/ppt/charts/chart29.xml" ContentType="application/vnd.openxmlformats-officedocument.drawingml.chart+xml"/>
  <Override PartName="/ppt/theme/themeOverride29.xml" ContentType="application/vnd.openxmlformats-officedocument.themeOverride+xml"/>
  <Override PartName="/ppt/charts/chart30.xml" ContentType="application/vnd.openxmlformats-officedocument.drawingml.chart+xml"/>
  <Override PartName="/ppt/theme/themeOverride30.xml" ContentType="application/vnd.openxmlformats-officedocument.themeOverride+xml"/>
  <Override PartName="/ppt/charts/chart31.xml" ContentType="application/vnd.openxmlformats-officedocument.drawingml.chart+xml"/>
  <Override PartName="/ppt/theme/themeOverride31.xml" ContentType="application/vnd.openxmlformats-officedocument.themeOverride+xml"/>
  <Override PartName="/ppt/charts/chart32.xml" ContentType="application/vnd.openxmlformats-officedocument.drawingml.chart+xml"/>
  <Override PartName="/ppt/theme/themeOverride32.xml" ContentType="application/vnd.openxmlformats-officedocument.themeOverride+xml"/>
  <Override PartName="/ppt/charts/chart33.xml" ContentType="application/vnd.openxmlformats-officedocument.drawingml.chart+xml"/>
  <Override PartName="/ppt/theme/themeOverride33.xml" ContentType="application/vnd.openxmlformats-officedocument.themeOverride+xml"/>
  <Override PartName="/ppt/charts/chart34.xml" ContentType="application/vnd.openxmlformats-officedocument.drawingml.chart+xml"/>
  <Override PartName="/ppt/theme/themeOverride34.xml" ContentType="application/vnd.openxmlformats-officedocument.themeOverride+xml"/>
  <Override PartName="/ppt/charts/chart35.xml" ContentType="application/vnd.openxmlformats-officedocument.drawingml.chart+xml"/>
  <Override PartName="/ppt/theme/themeOverride35.xml" ContentType="application/vnd.openxmlformats-officedocument.themeOverride+xml"/>
  <Override PartName="/ppt/charts/chart36.xml" ContentType="application/vnd.openxmlformats-officedocument.drawingml.chart+xml"/>
  <Override PartName="/ppt/theme/themeOverride36.xml" ContentType="application/vnd.openxmlformats-officedocument.themeOverride+xml"/>
  <Override PartName="/ppt/charts/chart37.xml" ContentType="application/vnd.openxmlformats-officedocument.drawingml.chart+xml"/>
  <Override PartName="/ppt/theme/themeOverride37.xml" ContentType="application/vnd.openxmlformats-officedocument.themeOverride+xml"/>
  <Override PartName="/ppt/charts/chart38.xml" ContentType="application/vnd.openxmlformats-officedocument.drawingml.chart+xml"/>
  <Override PartName="/ppt/theme/themeOverride38.xml" ContentType="application/vnd.openxmlformats-officedocument.themeOverride+xml"/>
  <Override PartName="/ppt/charts/chart39.xml" ContentType="application/vnd.openxmlformats-officedocument.drawingml.chart+xml"/>
  <Override PartName="/ppt/theme/themeOverride39.xml" ContentType="application/vnd.openxmlformats-officedocument.themeOverride+xml"/>
  <Override PartName="/ppt/charts/chart40.xml" ContentType="application/vnd.openxmlformats-officedocument.drawingml.chart+xml"/>
  <Override PartName="/ppt/theme/themeOverride40.xml" ContentType="application/vnd.openxmlformats-officedocument.themeOverride+xml"/>
  <Override PartName="/ppt/charts/chart41.xml" ContentType="application/vnd.openxmlformats-officedocument.drawingml.chart+xml"/>
  <Override PartName="/ppt/theme/themeOverride41.xml" ContentType="application/vnd.openxmlformats-officedocument.themeOverride+xml"/>
  <Override PartName="/ppt/charts/chart42.xml" ContentType="application/vnd.openxmlformats-officedocument.drawingml.chart+xml"/>
  <Override PartName="/ppt/theme/themeOverride42.xml" ContentType="application/vnd.openxmlformats-officedocument.themeOverride+xml"/>
  <Override PartName="/ppt/charts/chart43.xml" ContentType="application/vnd.openxmlformats-officedocument.drawingml.chart+xml"/>
  <Override PartName="/ppt/theme/themeOverride43.xml" ContentType="application/vnd.openxmlformats-officedocument.themeOverride+xml"/>
  <Override PartName="/ppt/charts/chart44.xml" ContentType="application/vnd.openxmlformats-officedocument.drawingml.chart+xml"/>
  <Override PartName="/ppt/theme/themeOverride4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1" r:id="rId6"/>
    <p:sldId id="257" r:id="rId7"/>
    <p:sldId id="262" r:id="rId8"/>
    <p:sldId id="263" r:id="rId9"/>
    <p:sldId id="264" r:id="rId10"/>
    <p:sldId id="265" r:id="rId11"/>
    <p:sldId id="266" r:id="rId12"/>
    <p:sldId id="267" r:id="rId13"/>
    <p:sldId id="268"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69" r:id="rId28"/>
    <p:sldId id="283" r:id="rId29"/>
    <p:sldId id="284" r:id="rId30"/>
    <p:sldId id="287" r:id="rId31"/>
    <p:sldId id="288" r:id="rId32"/>
    <p:sldId id="289" r:id="rId33"/>
    <p:sldId id="290" r:id="rId34"/>
    <p:sldId id="291" r:id="rId35"/>
    <p:sldId id="292" r:id="rId36"/>
    <p:sldId id="293" r:id="rId37"/>
    <p:sldId id="294" r:id="rId38"/>
    <p:sldId id="295" r:id="rId39"/>
    <p:sldId id="296" r:id="rId40"/>
    <p:sldId id="285" r:id="rId41"/>
    <p:sldId id="286" r:id="rId42"/>
    <p:sldId id="297" r:id="rId43"/>
    <p:sldId id="299" r:id="rId44"/>
    <p:sldId id="300" r:id="rId45"/>
    <p:sldId id="301" r:id="rId46"/>
    <p:sldId id="302" r:id="rId47"/>
    <p:sldId id="298" r:id="rId4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file:///C:\Users\&#931;&#969;&#964;&#942;&#961;&#951;&#962;\Documents\10.%20&#916;&#961;&#943;&#946;&#945;&#962;%20&#931;&#969;&#964;&#942;&#961;&#951;&#962;\&#917;&#965;&#961;&#969;&#960;&#945;&#970;&#954;&#940;%20&#928;&#961;&#959;&#947;&#961;&#940;&#956;&#956;&#945;&#964;&#945;\Erasmus+\Erasmus+%20KA2%20MIGRANT\&#917;&#961;&#947;&#945;&#963;&#943;&#949;&#962;\MIGRANT%20-%20PreTest1%20-%20Posttest%20Statistics.xlsx"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oleObject" Target="file:///C:\Users\&#931;&#969;&#964;&#942;&#961;&#951;&#962;\Documents\10.%20&#916;&#961;&#943;&#946;&#945;&#962;%20&#931;&#969;&#964;&#942;&#961;&#951;&#962;\&#917;&#965;&#961;&#969;&#960;&#945;&#970;&#954;&#940;%20&#928;&#961;&#959;&#947;&#961;&#940;&#956;&#956;&#945;&#964;&#945;\Erasmus+\Erasmus+%20KA2%20MIGRANT\&#917;&#961;&#947;&#945;&#963;&#943;&#949;&#962;\MIGRANT%20-%20PreTest1%20-%20Posttest%20Statistics.xlsx" TargetMode="External"/><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2" Type="http://schemas.openxmlformats.org/officeDocument/2006/relationships/oleObject" Target="file:///C:\Users\&#931;&#969;&#964;&#942;&#961;&#951;&#962;\Documents\10.%20&#916;&#961;&#943;&#946;&#945;&#962;%20&#931;&#969;&#964;&#942;&#961;&#951;&#962;\&#917;&#965;&#961;&#969;&#960;&#945;&#970;&#954;&#940;%20&#928;&#961;&#959;&#947;&#961;&#940;&#956;&#956;&#945;&#964;&#945;\Erasmus+\Erasmus+%20KA2%20MIGRANT\&#917;&#961;&#947;&#945;&#963;&#943;&#949;&#962;\MIGRANT%20-%20PreTest1%20-%20Posttest%20Statistics.xlsx" TargetMode="External"/><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2" Type="http://schemas.openxmlformats.org/officeDocument/2006/relationships/oleObject" Target="file:///C:\Users\&#931;&#969;&#964;&#942;&#961;&#951;&#962;\Documents\10.%20&#916;&#961;&#943;&#946;&#945;&#962;%20&#931;&#969;&#964;&#942;&#961;&#951;&#962;\&#917;&#965;&#961;&#969;&#960;&#945;&#970;&#954;&#940;%20&#928;&#961;&#959;&#947;&#961;&#940;&#956;&#956;&#945;&#964;&#945;\Erasmus+\Erasmus+%20KA2%20MIGRANT\&#917;&#961;&#947;&#945;&#963;&#943;&#949;&#962;\MIGRANT%20-%20PreTest1%20-%20Posttest%20Statistics.xlsx" TargetMode="External"/><Relationship Id="rId1" Type="http://schemas.openxmlformats.org/officeDocument/2006/relationships/themeOverride" Target="../theme/themeOverride12.xml"/></Relationships>
</file>

<file path=ppt/charts/_rels/chart13.xml.rels><?xml version="1.0" encoding="UTF-8" standalone="yes"?>
<Relationships xmlns="http://schemas.openxmlformats.org/package/2006/relationships"><Relationship Id="rId2" Type="http://schemas.openxmlformats.org/officeDocument/2006/relationships/oleObject" Target="file:///C:\Users\&#931;&#969;&#964;&#942;&#961;&#951;&#962;\Documents\10.%20&#916;&#961;&#943;&#946;&#945;&#962;%20&#931;&#969;&#964;&#942;&#961;&#951;&#962;\&#917;&#965;&#961;&#969;&#960;&#945;&#970;&#954;&#940;%20&#928;&#961;&#959;&#947;&#961;&#940;&#956;&#956;&#945;&#964;&#945;\Erasmus+\Erasmus+%20KA2%20MIGRANT\&#917;&#961;&#947;&#945;&#963;&#943;&#949;&#962;\MIGRANT%20-%20PreTest1%20-%20Posttest%20Statistics.xlsx" TargetMode="External"/><Relationship Id="rId1" Type="http://schemas.openxmlformats.org/officeDocument/2006/relationships/themeOverride" Target="../theme/themeOverride13.xml"/></Relationships>
</file>

<file path=ppt/charts/_rels/chart14.xml.rels><?xml version="1.0" encoding="UTF-8" standalone="yes"?>
<Relationships xmlns="http://schemas.openxmlformats.org/package/2006/relationships"><Relationship Id="rId2" Type="http://schemas.openxmlformats.org/officeDocument/2006/relationships/oleObject" Target="file:///C:\Users\&#931;&#969;&#964;&#942;&#961;&#951;&#962;\Documents\10.%20&#916;&#961;&#943;&#946;&#945;&#962;%20&#931;&#969;&#964;&#942;&#961;&#951;&#962;\&#917;&#965;&#961;&#969;&#960;&#945;&#970;&#954;&#940;%20&#928;&#961;&#959;&#947;&#961;&#940;&#956;&#956;&#945;&#964;&#945;\Erasmus+\Erasmus+%20KA2%20MIGRANT\&#917;&#961;&#947;&#945;&#963;&#943;&#949;&#962;\MIGRANT%20-%20PreTest1%20-%20Posttest%20Statistics.xlsx" TargetMode="External"/><Relationship Id="rId1" Type="http://schemas.openxmlformats.org/officeDocument/2006/relationships/themeOverride" Target="../theme/themeOverride14.xml"/></Relationships>
</file>

<file path=ppt/charts/_rels/chart15.xml.rels><?xml version="1.0" encoding="UTF-8" standalone="yes"?>
<Relationships xmlns="http://schemas.openxmlformats.org/package/2006/relationships"><Relationship Id="rId2" Type="http://schemas.openxmlformats.org/officeDocument/2006/relationships/oleObject" Target="file:///C:\Users\&#931;&#969;&#964;&#942;&#961;&#951;&#962;\Documents\10.%20&#916;&#961;&#943;&#946;&#945;&#962;%20&#931;&#969;&#964;&#942;&#961;&#951;&#962;\&#917;&#965;&#961;&#969;&#960;&#945;&#970;&#954;&#940;%20&#928;&#961;&#959;&#947;&#961;&#940;&#956;&#956;&#945;&#964;&#945;\Erasmus+\Erasmus+%20KA2%20MIGRANT\&#917;&#961;&#947;&#945;&#963;&#943;&#949;&#962;\MIGRANT%20-%20PreTest1%20-%20Posttest%20Statistics.xlsx" TargetMode="External"/><Relationship Id="rId1" Type="http://schemas.openxmlformats.org/officeDocument/2006/relationships/themeOverride" Target="../theme/themeOverride15.xml"/></Relationships>
</file>

<file path=ppt/charts/_rels/chart16.xml.rels><?xml version="1.0" encoding="UTF-8" standalone="yes"?>
<Relationships xmlns="http://schemas.openxmlformats.org/package/2006/relationships"><Relationship Id="rId2" Type="http://schemas.openxmlformats.org/officeDocument/2006/relationships/oleObject" Target="file:///C:\Users\&#931;&#969;&#964;&#942;&#961;&#951;&#962;\Documents\10.%20&#916;&#961;&#943;&#946;&#945;&#962;%20&#931;&#969;&#964;&#942;&#961;&#951;&#962;\&#917;&#965;&#961;&#969;&#960;&#945;&#970;&#954;&#940;%20&#928;&#961;&#959;&#947;&#961;&#940;&#956;&#956;&#945;&#964;&#945;\Erasmus+\Erasmus+%20KA2%20MIGRANT\&#917;&#961;&#947;&#945;&#963;&#943;&#949;&#962;\MIGRANT%20-%20PreTest1%20-%20Posttest%20Statistics.xlsx" TargetMode="External"/><Relationship Id="rId1" Type="http://schemas.openxmlformats.org/officeDocument/2006/relationships/themeOverride" Target="../theme/themeOverride16.xml"/></Relationships>
</file>

<file path=ppt/charts/_rels/chart17.xml.rels><?xml version="1.0" encoding="UTF-8" standalone="yes"?>
<Relationships xmlns="http://schemas.openxmlformats.org/package/2006/relationships"><Relationship Id="rId2" Type="http://schemas.openxmlformats.org/officeDocument/2006/relationships/oleObject" Target="file:///C:\Users\&#931;&#969;&#964;&#942;&#961;&#951;&#962;\Documents\10.%20&#916;&#961;&#943;&#946;&#945;&#962;%20&#931;&#969;&#964;&#942;&#961;&#951;&#962;\&#917;&#965;&#961;&#969;&#960;&#945;&#970;&#954;&#940;%20&#928;&#961;&#959;&#947;&#961;&#940;&#956;&#956;&#945;&#964;&#945;\Erasmus+\Erasmus+%20KA2%20MIGRANT\&#917;&#961;&#947;&#945;&#963;&#943;&#949;&#962;\MIGRANT%20-%20PreTest1%20-%20Posttest%20Statistics.xlsx" TargetMode="External"/><Relationship Id="rId1" Type="http://schemas.openxmlformats.org/officeDocument/2006/relationships/themeOverride" Target="../theme/themeOverride17.xml"/></Relationships>
</file>

<file path=ppt/charts/_rels/chart18.xml.rels><?xml version="1.0" encoding="UTF-8" standalone="yes"?>
<Relationships xmlns="http://schemas.openxmlformats.org/package/2006/relationships"><Relationship Id="rId2" Type="http://schemas.openxmlformats.org/officeDocument/2006/relationships/oleObject" Target="file:///C:\Users\&#931;&#969;&#964;&#942;&#961;&#951;&#962;\Documents\10.%20&#916;&#961;&#943;&#946;&#945;&#962;%20&#931;&#969;&#964;&#942;&#961;&#951;&#962;\&#917;&#965;&#961;&#969;&#960;&#945;&#970;&#954;&#940;%20&#928;&#961;&#959;&#947;&#961;&#940;&#956;&#956;&#945;&#964;&#945;\Erasmus+\Erasmus+%20KA2%20MIGRANT\&#917;&#961;&#947;&#945;&#963;&#943;&#949;&#962;\MIGRANT%20-%20PreTest1%20-%20Posttest%20Statistics.xlsx" TargetMode="External"/><Relationship Id="rId1" Type="http://schemas.openxmlformats.org/officeDocument/2006/relationships/themeOverride" Target="../theme/themeOverride18.xml"/></Relationships>
</file>

<file path=ppt/charts/_rels/chart19.xml.rels><?xml version="1.0" encoding="UTF-8" standalone="yes"?>
<Relationships xmlns="http://schemas.openxmlformats.org/package/2006/relationships"><Relationship Id="rId2" Type="http://schemas.openxmlformats.org/officeDocument/2006/relationships/oleObject" Target="file:///C:\Users\&#931;&#969;&#964;&#942;&#961;&#951;&#962;\Documents\10.%20&#916;&#961;&#943;&#946;&#945;&#962;%20&#931;&#969;&#964;&#942;&#961;&#951;&#962;\&#917;&#965;&#961;&#969;&#960;&#945;&#970;&#954;&#940;%20&#928;&#961;&#959;&#947;&#961;&#940;&#956;&#956;&#945;&#964;&#945;\Erasmus+\Erasmus+%20KA2%20MIGRANT\&#917;&#961;&#947;&#945;&#963;&#943;&#949;&#962;\MIGRANT%20-%20PreTest1%20-%20Posttest%20Statistics.xlsx" TargetMode="External"/><Relationship Id="rId1" Type="http://schemas.openxmlformats.org/officeDocument/2006/relationships/themeOverride" Target="../theme/themeOverride19.xml"/></Relationships>
</file>

<file path=ppt/charts/_rels/chart2.xml.rels><?xml version="1.0" encoding="UTF-8" standalone="yes"?>
<Relationships xmlns="http://schemas.openxmlformats.org/package/2006/relationships"><Relationship Id="rId2" Type="http://schemas.openxmlformats.org/officeDocument/2006/relationships/oleObject" Target="file:///C:\Users\&#931;&#969;&#964;&#942;&#961;&#951;&#962;\Documents\10.%20&#916;&#961;&#943;&#946;&#945;&#962;%20&#931;&#969;&#964;&#942;&#961;&#951;&#962;\&#917;&#965;&#961;&#969;&#960;&#945;&#970;&#954;&#940;%20&#928;&#961;&#959;&#947;&#961;&#940;&#956;&#956;&#945;&#964;&#945;\Erasmus+\Erasmus+%20KA2%20MIGRANT\&#917;&#961;&#947;&#945;&#963;&#943;&#949;&#962;\MIGRANT%20-%20PreTest1%20-%20Posttest%20Statistics.xlsx" TargetMode="External"/><Relationship Id="rId1" Type="http://schemas.openxmlformats.org/officeDocument/2006/relationships/themeOverride" Target="../theme/themeOverride2.xml"/></Relationships>
</file>

<file path=ppt/charts/_rels/chart20.xml.rels><?xml version="1.0" encoding="UTF-8" standalone="yes"?>
<Relationships xmlns="http://schemas.openxmlformats.org/package/2006/relationships"><Relationship Id="rId2" Type="http://schemas.openxmlformats.org/officeDocument/2006/relationships/oleObject" Target="file:///C:\Users\&#931;&#969;&#964;&#942;&#961;&#951;&#962;\Documents\10.%20&#916;&#961;&#943;&#946;&#945;&#962;%20&#931;&#969;&#964;&#942;&#961;&#951;&#962;\&#917;&#965;&#961;&#969;&#960;&#945;&#970;&#954;&#940;%20&#928;&#961;&#959;&#947;&#961;&#940;&#956;&#956;&#945;&#964;&#945;\Erasmus+\Erasmus+%20KA2%20MIGRANT\&#917;&#961;&#947;&#945;&#963;&#943;&#949;&#962;\MIGRANT%20-%20PreTest1%20-%20Posttest%20Statistics.xlsx" TargetMode="External"/><Relationship Id="rId1" Type="http://schemas.openxmlformats.org/officeDocument/2006/relationships/themeOverride" Target="../theme/themeOverride20.xml"/></Relationships>
</file>

<file path=ppt/charts/_rels/chart21.xml.rels><?xml version="1.0" encoding="UTF-8" standalone="yes"?>
<Relationships xmlns="http://schemas.openxmlformats.org/package/2006/relationships"><Relationship Id="rId2" Type="http://schemas.openxmlformats.org/officeDocument/2006/relationships/oleObject" Target="file:///C:\Users\&#931;&#969;&#964;&#942;&#961;&#951;&#962;\Documents\10.%20&#916;&#961;&#943;&#946;&#945;&#962;%20&#931;&#969;&#964;&#942;&#961;&#951;&#962;\&#917;&#965;&#961;&#969;&#960;&#945;&#970;&#954;&#940;%20&#928;&#961;&#959;&#947;&#961;&#940;&#956;&#956;&#945;&#964;&#945;\Erasmus+\Erasmus+%20KA2%20MIGRANT\&#917;&#961;&#947;&#945;&#963;&#943;&#949;&#962;\MIGRANT%20-%20PreTest1%20-%20Posttest%20Statistics.xlsx" TargetMode="External"/><Relationship Id="rId1" Type="http://schemas.openxmlformats.org/officeDocument/2006/relationships/themeOverride" Target="../theme/themeOverride21.xml"/></Relationships>
</file>

<file path=ppt/charts/_rels/chart22.xml.rels><?xml version="1.0" encoding="UTF-8" standalone="yes"?>
<Relationships xmlns="http://schemas.openxmlformats.org/package/2006/relationships"><Relationship Id="rId2" Type="http://schemas.openxmlformats.org/officeDocument/2006/relationships/oleObject" Target="file:///C:\Users\&#931;&#969;&#964;&#942;&#961;&#951;&#962;\Documents\10.%20&#916;&#961;&#943;&#946;&#945;&#962;%20&#931;&#969;&#964;&#942;&#961;&#951;&#962;\&#917;&#965;&#961;&#969;&#960;&#945;&#970;&#954;&#940;%20&#928;&#961;&#959;&#947;&#961;&#940;&#956;&#956;&#945;&#964;&#945;\Erasmus+\Erasmus+%20KA2%20MIGRANT\&#917;&#961;&#947;&#945;&#963;&#943;&#949;&#962;\MIGRANT%20-%20PreTest1%20-%20Posttest%20Statistics.xlsx" TargetMode="External"/><Relationship Id="rId1" Type="http://schemas.openxmlformats.org/officeDocument/2006/relationships/themeOverride" Target="../theme/themeOverride22.xml"/></Relationships>
</file>

<file path=ppt/charts/_rels/chart23.xml.rels><?xml version="1.0" encoding="UTF-8" standalone="yes"?>
<Relationships xmlns="http://schemas.openxmlformats.org/package/2006/relationships"><Relationship Id="rId2" Type="http://schemas.openxmlformats.org/officeDocument/2006/relationships/oleObject" Target="file:///C:\Users\&#931;&#969;&#964;&#942;&#961;&#951;&#962;\Documents\10.%20&#916;&#961;&#943;&#946;&#945;&#962;%20&#931;&#969;&#964;&#942;&#961;&#951;&#962;\&#917;&#965;&#961;&#969;&#960;&#945;&#970;&#954;&#940;%20&#928;&#961;&#959;&#947;&#961;&#940;&#956;&#956;&#945;&#964;&#945;\Erasmus+\Erasmus+%20KA2%20MIGRANT\&#917;&#961;&#947;&#945;&#963;&#943;&#949;&#962;\MIGRANT%20-%20PreTest1%20-%20Posttest%20Statistics.xlsx" TargetMode="External"/><Relationship Id="rId1" Type="http://schemas.openxmlformats.org/officeDocument/2006/relationships/themeOverride" Target="../theme/themeOverride23.xml"/></Relationships>
</file>

<file path=ppt/charts/_rels/chart24.xml.rels><?xml version="1.0" encoding="UTF-8" standalone="yes"?>
<Relationships xmlns="http://schemas.openxmlformats.org/package/2006/relationships"><Relationship Id="rId2" Type="http://schemas.openxmlformats.org/officeDocument/2006/relationships/oleObject" Target="file:///C:\Users\&#931;&#969;&#964;&#942;&#961;&#951;&#962;\Documents\10.%20&#916;&#961;&#943;&#946;&#945;&#962;%20&#931;&#969;&#964;&#942;&#961;&#951;&#962;\&#917;&#965;&#961;&#969;&#960;&#945;&#970;&#954;&#940;%20&#928;&#961;&#959;&#947;&#961;&#940;&#956;&#956;&#945;&#964;&#945;\Erasmus+\Erasmus+%20KA2%20MIGRANT\&#917;&#961;&#947;&#945;&#963;&#943;&#949;&#962;\MIGRANT%20-%20PreTest1%20-%20Posttest%20Statistics.xlsx" TargetMode="External"/><Relationship Id="rId1" Type="http://schemas.openxmlformats.org/officeDocument/2006/relationships/themeOverride" Target="../theme/themeOverride24.xml"/></Relationships>
</file>

<file path=ppt/charts/_rels/chart25.xml.rels><?xml version="1.0" encoding="UTF-8" standalone="yes"?>
<Relationships xmlns="http://schemas.openxmlformats.org/package/2006/relationships"><Relationship Id="rId2" Type="http://schemas.openxmlformats.org/officeDocument/2006/relationships/oleObject" Target="file:///C:\Users\&#931;&#969;&#964;&#942;&#961;&#951;&#962;\Documents\10.%20&#916;&#961;&#943;&#946;&#945;&#962;%20&#931;&#969;&#964;&#942;&#961;&#951;&#962;\&#917;&#965;&#961;&#969;&#960;&#945;&#970;&#954;&#940;%20&#928;&#961;&#959;&#947;&#961;&#940;&#956;&#956;&#945;&#964;&#945;\Erasmus+\Erasmus+%20KA2%20MIGRANT\&#917;&#961;&#947;&#945;&#963;&#943;&#949;&#962;\MIGRANT%20-%20PreTest1%20-%20Posttest%20Statistics.xlsx" TargetMode="External"/><Relationship Id="rId1" Type="http://schemas.openxmlformats.org/officeDocument/2006/relationships/themeOverride" Target="../theme/themeOverride25.xml"/></Relationships>
</file>

<file path=ppt/charts/_rels/chart26.xml.rels><?xml version="1.0" encoding="UTF-8" standalone="yes"?>
<Relationships xmlns="http://schemas.openxmlformats.org/package/2006/relationships"><Relationship Id="rId2" Type="http://schemas.openxmlformats.org/officeDocument/2006/relationships/oleObject" Target="file:///C:\Users\&#931;&#969;&#964;&#942;&#961;&#951;&#962;\Documents\10.%20&#916;&#961;&#943;&#946;&#945;&#962;%20&#931;&#969;&#964;&#942;&#961;&#951;&#962;\&#917;&#965;&#961;&#969;&#960;&#945;&#970;&#954;&#940;%20&#928;&#961;&#959;&#947;&#961;&#940;&#956;&#956;&#945;&#964;&#945;\Erasmus+\Erasmus+%20KA2%20MIGRANT\&#917;&#961;&#947;&#945;&#963;&#943;&#949;&#962;\MIGRANT%20-%20PreTest1%20-%20Posttest%20Statistics.xlsx" TargetMode="External"/><Relationship Id="rId1" Type="http://schemas.openxmlformats.org/officeDocument/2006/relationships/themeOverride" Target="../theme/themeOverride26.xml"/></Relationships>
</file>

<file path=ppt/charts/_rels/chart27.xml.rels><?xml version="1.0" encoding="UTF-8" standalone="yes"?>
<Relationships xmlns="http://schemas.openxmlformats.org/package/2006/relationships"><Relationship Id="rId2" Type="http://schemas.openxmlformats.org/officeDocument/2006/relationships/oleObject" Target="file:///C:\Users\&#931;&#969;&#964;&#942;&#961;&#951;&#962;\Documents\10.%20&#916;&#961;&#943;&#946;&#945;&#962;%20&#931;&#969;&#964;&#942;&#961;&#951;&#962;\&#917;&#965;&#961;&#969;&#960;&#945;&#970;&#954;&#940;%20&#928;&#961;&#959;&#947;&#961;&#940;&#956;&#956;&#945;&#964;&#945;\Erasmus+\Erasmus+%20KA2%20MIGRANT\&#917;&#961;&#947;&#945;&#963;&#943;&#949;&#962;\MIGRANT%20-%20PreTest1%20-%20Posttest%20Statistics.xlsx" TargetMode="External"/><Relationship Id="rId1" Type="http://schemas.openxmlformats.org/officeDocument/2006/relationships/themeOverride" Target="../theme/themeOverride27.xml"/></Relationships>
</file>

<file path=ppt/charts/_rels/chart28.xml.rels><?xml version="1.0" encoding="UTF-8" standalone="yes"?>
<Relationships xmlns="http://schemas.openxmlformats.org/package/2006/relationships"><Relationship Id="rId2" Type="http://schemas.openxmlformats.org/officeDocument/2006/relationships/oleObject" Target="file:///C:\Users\&#931;&#969;&#964;&#942;&#961;&#951;&#962;\Documents\10.%20&#916;&#961;&#943;&#946;&#945;&#962;%20&#931;&#969;&#964;&#942;&#961;&#951;&#962;\&#917;&#965;&#961;&#969;&#960;&#945;&#970;&#954;&#940;%20&#928;&#961;&#959;&#947;&#961;&#940;&#956;&#956;&#945;&#964;&#945;\Erasmus+\Erasmus+%20KA2%20MIGRANT\&#917;&#961;&#947;&#945;&#963;&#943;&#949;&#962;\MIGRANT%20-%20PreTest1%20-%20Posttest%20Statistics.xlsx" TargetMode="External"/><Relationship Id="rId1" Type="http://schemas.openxmlformats.org/officeDocument/2006/relationships/themeOverride" Target="../theme/themeOverride28.xml"/></Relationships>
</file>

<file path=ppt/charts/_rels/chart29.xml.rels><?xml version="1.0" encoding="UTF-8" standalone="yes"?>
<Relationships xmlns="http://schemas.openxmlformats.org/package/2006/relationships"><Relationship Id="rId2" Type="http://schemas.openxmlformats.org/officeDocument/2006/relationships/oleObject" Target="file:///C:\Users\&#931;&#969;&#964;&#942;&#961;&#951;&#962;\Documents\10.%20&#916;&#961;&#943;&#946;&#945;&#962;%20&#931;&#969;&#964;&#942;&#961;&#951;&#962;\&#917;&#965;&#961;&#969;&#960;&#945;&#970;&#954;&#940;%20&#928;&#961;&#959;&#947;&#961;&#940;&#956;&#956;&#945;&#964;&#945;\Erasmus+\Erasmus+%20KA2%20MIGRANT\&#917;&#961;&#947;&#945;&#963;&#943;&#949;&#962;\MIGRANT%20-%20PreTest1%20-%20Posttest%20Statistics.xlsx" TargetMode="External"/><Relationship Id="rId1" Type="http://schemas.openxmlformats.org/officeDocument/2006/relationships/themeOverride" Target="../theme/themeOverride29.xml"/></Relationships>
</file>

<file path=ppt/charts/_rels/chart3.xml.rels><?xml version="1.0" encoding="UTF-8" standalone="yes"?>
<Relationships xmlns="http://schemas.openxmlformats.org/package/2006/relationships"><Relationship Id="rId2" Type="http://schemas.openxmlformats.org/officeDocument/2006/relationships/oleObject" Target="file:///C:\Users\&#931;&#969;&#964;&#942;&#961;&#951;&#962;\Documents\10.%20&#916;&#961;&#943;&#946;&#945;&#962;%20&#931;&#969;&#964;&#942;&#961;&#951;&#962;\&#917;&#965;&#961;&#969;&#960;&#945;&#970;&#954;&#940;%20&#928;&#961;&#959;&#947;&#961;&#940;&#956;&#956;&#945;&#964;&#945;\Erasmus+\Erasmus+%20KA2%20MIGRANT\&#917;&#961;&#947;&#945;&#963;&#943;&#949;&#962;\MIGRANT%20-%20PreTest1%20-%20Posttest%20Statistics.xlsx" TargetMode="External"/><Relationship Id="rId1" Type="http://schemas.openxmlformats.org/officeDocument/2006/relationships/themeOverride" Target="../theme/themeOverride3.xml"/></Relationships>
</file>

<file path=ppt/charts/_rels/chart30.xml.rels><?xml version="1.0" encoding="UTF-8" standalone="yes"?>
<Relationships xmlns="http://schemas.openxmlformats.org/package/2006/relationships"><Relationship Id="rId2" Type="http://schemas.openxmlformats.org/officeDocument/2006/relationships/oleObject" Target="file:///C:\Users\&#931;&#969;&#964;&#942;&#961;&#951;&#962;\Documents\10.%20&#916;&#961;&#943;&#946;&#945;&#962;%20&#931;&#969;&#964;&#942;&#961;&#951;&#962;\&#917;&#965;&#961;&#969;&#960;&#945;&#970;&#954;&#940;%20&#928;&#961;&#959;&#947;&#961;&#940;&#956;&#956;&#945;&#964;&#945;\Erasmus+\Erasmus+%20KA2%20MIGRANT\&#917;&#961;&#947;&#945;&#963;&#943;&#949;&#962;\MIGRANT%20-%20PreTest1%20-%20Posttest%20Statistics.xlsx" TargetMode="External"/><Relationship Id="rId1" Type="http://schemas.openxmlformats.org/officeDocument/2006/relationships/themeOverride" Target="../theme/themeOverride30.xml"/></Relationships>
</file>

<file path=ppt/charts/_rels/chart31.xml.rels><?xml version="1.0" encoding="UTF-8" standalone="yes"?>
<Relationships xmlns="http://schemas.openxmlformats.org/package/2006/relationships"><Relationship Id="rId2" Type="http://schemas.openxmlformats.org/officeDocument/2006/relationships/oleObject" Target="file:///C:\Users\&#931;&#969;&#964;&#942;&#961;&#951;&#962;\Documents\10.%20&#916;&#961;&#943;&#946;&#945;&#962;%20&#931;&#969;&#964;&#942;&#961;&#951;&#962;\&#917;&#965;&#961;&#969;&#960;&#945;&#970;&#954;&#940;%20&#928;&#961;&#959;&#947;&#961;&#940;&#956;&#956;&#945;&#964;&#945;\Erasmus+\Erasmus+%20KA2%20MIGRANT\&#917;&#961;&#947;&#945;&#963;&#943;&#949;&#962;\MIGRANT%20-%20PreTest1%20-%20Posttest%20Statistics.xlsx" TargetMode="External"/><Relationship Id="rId1" Type="http://schemas.openxmlformats.org/officeDocument/2006/relationships/themeOverride" Target="../theme/themeOverride31.xml"/></Relationships>
</file>

<file path=ppt/charts/_rels/chart32.xml.rels><?xml version="1.0" encoding="UTF-8" standalone="yes"?>
<Relationships xmlns="http://schemas.openxmlformats.org/package/2006/relationships"><Relationship Id="rId2" Type="http://schemas.openxmlformats.org/officeDocument/2006/relationships/oleObject" Target="file:///C:\Users\&#931;&#969;&#964;&#942;&#961;&#951;&#962;\Documents\10.%20&#916;&#961;&#943;&#946;&#945;&#962;%20&#931;&#969;&#964;&#942;&#961;&#951;&#962;\&#917;&#965;&#961;&#969;&#960;&#945;&#970;&#954;&#940;%20&#928;&#961;&#959;&#947;&#961;&#940;&#956;&#956;&#945;&#964;&#945;\Erasmus+\Erasmus+%20KA2%20MIGRANT\&#917;&#961;&#947;&#945;&#963;&#943;&#949;&#962;\MIGRANT%20-%20PreTest1%20-%20Posttest%20Statistics.xlsx" TargetMode="External"/><Relationship Id="rId1" Type="http://schemas.openxmlformats.org/officeDocument/2006/relationships/themeOverride" Target="../theme/themeOverride32.xml"/></Relationships>
</file>

<file path=ppt/charts/_rels/chart33.xml.rels><?xml version="1.0" encoding="UTF-8" standalone="yes"?>
<Relationships xmlns="http://schemas.openxmlformats.org/package/2006/relationships"><Relationship Id="rId2" Type="http://schemas.openxmlformats.org/officeDocument/2006/relationships/oleObject" Target="file:///C:\Users\&#931;&#969;&#964;&#942;&#961;&#951;&#962;\Documents\10.%20&#916;&#961;&#943;&#946;&#945;&#962;%20&#931;&#969;&#964;&#942;&#961;&#951;&#962;\&#917;&#965;&#961;&#969;&#960;&#945;&#970;&#954;&#940;%20&#928;&#961;&#959;&#947;&#961;&#940;&#956;&#956;&#945;&#964;&#945;\Erasmus+\Erasmus+%20KA2%20MIGRANT\&#917;&#961;&#947;&#945;&#963;&#943;&#949;&#962;\MIGRANT%20-%20PreTest1%20-%20Posttest%20Statistics.xlsx" TargetMode="External"/><Relationship Id="rId1" Type="http://schemas.openxmlformats.org/officeDocument/2006/relationships/themeOverride" Target="../theme/themeOverride33.xml"/></Relationships>
</file>

<file path=ppt/charts/_rels/chart34.xml.rels><?xml version="1.0" encoding="UTF-8" standalone="yes"?>
<Relationships xmlns="http://schemas.openxmlformats.org/package/2006/relationships"><Relationship Id="rId2" Type="http://schemas.openxmlformats.org/officeDocument/2006/relationships/oleObject" Target="file:///C:\Users\&#931;&#969;&#964;&#942;&#961;&#951;&#962;\Documents\10.%20&#916;&#961;&#943;&#946;&#945;&#962;%20&#931;&#969;&#964;&#942;&#961;&#951;&#962;\&#917;&#965;&#961;&#969;&#960;&#945;&#970;&#954;&#940;%20&#928;&#961;&#959;&#947;&#961;&#940;&#956;&#956;&#945;&#964;&#945;\Erasmus+\Erasmus+%20KA2%20MIGRANT\&#917;&#961;&#947;&#945;&#963;&#943;&#949;&#962;\MIGRANT%20-%20PreTest1%20-%20Posttest%20Statistics.xlsx" TargetMode="External"/><Relationship Id="rId1" Type="http://schemas.openxmlformats.org/officeDocument/2006/relationships/themeOverride" Target="../theme/themeOverride34.xml"/></Relationships>
</file>

<file path=ppt/charts/_rels/chart35.xml.rels><?xml version="1.0" encoding="UTF-8" standalone="yes"?>
<Relationships xmlns="http://schemas.openxmlformats.org/package/2006/relationships"><Relationship Id="rId2" Type="http://schemas.openxmlformats.org/officeDocument/2006/relationships/oleObject" Target="file:///C:\Users\&#931;&#969;&#964;&#942;&#961;&#951;&#962;\Documents\10.%20&#916;&#961;&#943;&#946;&#945;&#962;%20&#931;&#969;&#964;&#942;&#961;&#951;&#962;\&#917;&#965;&#961;&#969;&#960;&#945;&#970;&#954;&#940;%20&#928;&#961;&#959;&#947;&#961;&#940;&#956;&#956;&#945;&#964;&#945;\Erasmus+\Erasmus+%20KA2%20MIGRANT\&#917;&#961;&#947;&#945;&#963;&#943;&#949;&#962;\MIGRANT%20-%20PreTest1%20-%20Posttest%20Statistics.xlsx" TargetMode="External"/><Relationship Id="rId1" Type="http://schemas.openxmlformats.org/officeDocument/2006/relationships/themeOverride" Target="../theme/themeOverride35.xml"/></Relationships>
</file>

<file path=ppt/charts/_rels/chart36.xml.rels><?xml version="1.0" encoding="UTF-8" standalone="yes"?>
<Relationships xmlns="http://schemas.openxmlformats.org/package/2006/relationships"><Relationship Id="rId2" Type="http://schemas.openxmlformats.org/officeDocument/2006/relationships/oleObject" Target="file:///C:\Users\&#931;&#969;&#964;&#942;&#961;&#951;&#962;\Documents\10.%20&#916;&#961;&#943;&#946;&#945;&#962;%20&#931;&#969;&#964;&#942;&#961;&#951;&#962;\&#917;&#965;&#961;&#969;&#960;&#945;&#970;&#954;&#940;%20&#928;&#961;&#959;&#947;&#961;&#940;&#956;&#956;&#945;&#964;&#945;\Erasmus+\Erasmus+%20KA2%20MIGRANT\&#917;&#961;&#947;&#945;&#963;&#943;&#949;&#962;\MIGRANT%20-%20PreTest1%20-%20Posttest%20Statistics.xlsx" TargetMode="External"/><Relationship Id="rId1" Type="http://schemas.openxmlformats.org/officeDocument/2006/relationships/themeOverride" Target="../theme/themeOverride36.xml"/></Relationships>
</file>

<file path=ppt/charts/_rels/chart37.xml.rels><?xml version="1.0" encoding="UTF-8" standalone="yes"?>
<Relationships xmlns="http://schemas.openxmlformats.org/package/2006/relationships"><Relationship Id="rId2" Type="http://schemas.openxmlformats.org/officeDocument/2006/relationships/oleObject" Target="file:///C:\Users\&#931;&#969;&#964;&#942;&#961;&#951;&#962;\Documents\10.%20&#916;&#961;&#943;&#946;&#945;&#962;%20&#931;&#969;&#964;&#942;&#961;&#951;&#962;\&#917;&#965;&#961;&#969;&#960;&#945;&#970;&#954;&#940;%20&#928;&#961;&#959;&#947;&#961;&#940;&#956;&#956;&#945;&#964;&#945;\Erasmus+\Erasmus+%20KA2%20MIGRANT\&#917;&#961;&#947;&#945;&#963;&#943;&#949;&#962;\MIGRANT%20-%20PreTest1%20-%20Posttest%20Statistics.xlsx" TargetMode="External"/><Relationship Id="rId1" Type="http://schemas.openxmlformats.org/officeDocument/2006/relationships/themeOverride" Target="../theme/themeOverride37.xml"/></Relationships>
</file>

<file path=ppt/charts/_rels/chart38.xml.rels><?xml version="1.0" encoding="UTF-8" standalone="yes"?>
<Relationships xmlns="http://schemas.openxmlformats.org/package/2006/relationships"><Relationship Id="rId2" Type="http://schemas.openxmlformats.org/officeDocument/2006/relationships/oleObject" Target="file:///C:\Users\&#931;&#969;&#964;&#942;&#961;&#951;&#962;\Documents\10.%20&#916;&#961;&#943;&#946;&#945;&#962;%20&#931;&#969;&#964;&#942;&#961;&#951;&#962;\&#917;&#965;&#961;&#969;&#960;&#945;&#970;&#954;&#940;%20&#928;&#961;&#959;&#947;&#961;&#940;&#956;&#956;&#945;&#964;&#945;\Erasmus+\Erasmus+%20KA2%20MIGRANT\&#917;&#961;&#947;&#945;&#963;&#943;&#949;&#962;\MIGRANT%20-%20PreTest1%20-%20Posttest%20Statistics.xlsx" TargetMode="External"/><Relationship Id="rId1" Type="http://schemas.openxmlformats.org/officeDocument/2006/relationships/themeOverride" Target="../theme/themeOverride38.xml"/></Relationships>
</file>

<file path=ppt/charts/_rels/chart39.xml.rels><?xml version="1.0" encoding="UTF-8" standalone="yes"?>
<Relationships xmlns="http://schemas.openxmlformats.org/package/2006/relationships"><Relationship Id="rId2" Type="http://schemas.openxmlformats.org/officeDocument/2006/relationships/oleObject" Target="file:///C:\Users\&#931;&#969;&#964;&#942;&#961;&#951;&#962;\Documents\10.%20&#916;&#961;&#943;&#946;&#945;&#962;%20&#931;&#969;&#964;&#942;&#961;&#951;&#962;\&#917;&#965;&#961;&#969;&#960;&#945;&#970;&#954;&#940;%20&#928;&#961;&#959;&#947;&#961;&#940;&#956;&#956;&#945;&#964;&#945;\Erasmus+\Erasmus+%20KA2%20MIGRANT\&#917;&#961;&#947;&#945;&#963;&#943;&#949;&#962;\MIGRANT%20-%20PreTest1%20-%20Posttest%20Statistics.xlsx" TargetMode="External"/><Relationship Id="rId1" Type="http://schemas.openxmlformats.org/officeDocument/2006/relationships/themeOverride" Target="../theme/themeOverride39.xml"/></Relationships>
</file>

<file path=ppt/charts/_rels/chart4.xml.rels><?xml version="1.0" encoding="UTF-8" standalone="yes"?>
<Relationships xmlns="http://schemas.openxmlformats.org/package/2006/relationships"><Relationship Id="rId2" Type="http://schemas.openxmlformats.org/officeDocument/2006/relationships/oleObject" Target="file:///C:\Users\&#931;&#969;&#964;&#942;&#961;&#951;&#962;\Documents\10.%20&#916;&#961;&#943;&#946;&#945;&#962;%20&#931;&#969;&#964;&#942;&#961;&#951;&#962;\&#917;&#965;&#961;&#969;&#960;&#945;&#970;&#954;&#940;%20&#928;&#961;&#959;&#947;&#961;&#940;&#956;&#956;&#945;&#964;&#945;\Erasmus+\Erasmus+%20KA2%20MIGRANT\&#917;&#961;&#947;&#945;&#963;&#943;&#949;&#962;\MIGRANT%20-%20PreTest1%20-%20Posttest%20Statistics.xlsx" TargetMode="External"/><Relationship Id="rId1" Type="http://schemas.openxmlformats.org/officeDocument/2006/relationships/themeOverride" Target="../theme/themeOverride4.xml"/></Relationships>
</file>

<file path=ppt/charts/_rels/chart40.xml.rels><?xml version="1.0" encoding="UTF-8" standalone="yes"?>
<Relationships xmlns="http://schemas.openxmlformats.org/package/2006/relationships"><Relationship Id="rId2" Type="http://schemas.openxmlformats.org/officeDocument/2006/relationships/oleObject" Target="file:///C:\Users\&#931;&#969;&#964;&#942;&#961;&#951;&#962;\Documents\10.%20&#916;&#961;&#943;&#946;&#945;&#962;%20&#931;&#969;&#964;&#942;&#961;&#951;&#962;\&#917;&#965;&#961;&#969;&#960;&#945;&#970;&#954;&#940;%20&#928;&#961;&#959;&#947;&#961;&#940;&#956;&#956;&#945;&#964;&#945;\Erasmus+\Erasmus+%20KA2%20MIGRANT\&#917;&#961;&#947;&#945;&#963;&#943;&#949;&#962;\MIGRANT%20-%20PreTest1%20-%20Posttest%20Statistics.xlsx" TargetMode="External"/><Relationship Id="rId1" Type="http://schemas.openxmlformats.org/officeDocument/2006/relationships/themeOverride" Target="../theme/themeOverride40.xml"/></Relationships>
</file>

<file path=ppt/charts/_rels/chart41.xml.rels><?xml version="1.0" encoding="UTF-8" standalone="yes"?>
<Relationships xmlns="http://schemas.openxmlformats.org/package/2006/relationships"><Relationship Id="rId2" Type="http://schemas.openxmlformats.org/officeDocument/2006/relationships/oleObject" Target="file:///C:\Users\&#931;&#969;&#964;&#942;&#961;&#951;&#962;\Documents\10.%20&#916;&#961;&#943;&#946;&#945;&#962;%20&#931;&#969;&#964;&#942;&#961;&#951;&#962;\&#917;&#965;&#961;&#969;&#960;&#945;&#970;&#954;&#940;%20&#928;&#961;&#959;&#947;&#961;&#940;&#956;&#956;&#945;&#964;&#945;\Erasmus+\Erasmus+%20KA2%20MIGRANT\&#917;&#961;&#947;&#945;&#963;&#943;&#949;&#962;\MIGRANT%20-%20PreTest1%20-%20Posttest%20Statistics.xlsx" TargetMode="External"/><Relationship Id="rId1" Type="http://schemas.openxmlformats.org/officeDocument/2006/relationships/themeOverride" Target="../theme/themeOverride41.xml"/></Relationships>
</file>

<file path=ppt/charts/_rels/chart42.xml.rels><?xml version="1.0" encoding="UTF-8" standalone="yes"?>
<Relationships xmlns="http://schemas.openxmlformats.org/package/2006/relationships"><Relationship Id="rId2" Type="http://schemas.openxmlformats.org/officeDocument/2006/relationships/oleObject" Target="file:///C:\Users\&#931;&#969;&#964;&#942;&#961;&#951;&#962;\Documents\10.%20&#916;&#961;&#943;&#946;&#945;&#962;%20&#931;&#969;&#964;&#942;&#961;&#951;&#962;\&#917;&#965;&#961;&#969;&#960;&#945;&#970;&#954;&#940;%20&#928;&#961;&#959;&#947;&#961;&#940;&#956;&#956;&#945;&#964;&#945;\Erasmus+\Erasmus+%20KA2%20MIGRANT\&#917;&#961;&#947;&#945;&#963;&#943;&#949;&#962;\MIGRANT%20-%20PreTest1%20-%20Posttest%20Statistics.xlsx" TargetMode="External"/><Relationship Id="rId1" Type="http://schemas.openxmlformats.org/officeDocument/2006/relationships/themeOverride" Target="../theme/themeOverride42.xml"/></Relationships>
</file>

<file path=ppt/charts/_rels/chart43.xml.rels><?xml version="1.0" encoding="UTF-8" standalone="yes"?>
<Relationships xmlns="http://schemas.openxmlformats.org/package/2006/relationships"><Relationship Id="rId2" Type="http://schemas.openxmlformats.org/officeDocument/2006/relationships/oleObject" Target="file:///C:\Users\&#931;&#969;&#964;&#942;&#961;&#951;&#962;\Documents\10.%20&#916;&#961;&#943;&#946;&#945;&#962;%20&#931;&#969;&#964;&#942;&#961;&#951;&#962;\&#917;&#965;&#961;&#969;&#960;&#945;&#970;&#954;&#940;%20&#928;&#961;&#959;&#947;&#961;&#940;&#956;&#956;&#945;&#964;&#945;\Erasmus+\Erasmus+%20KA2%20MIGRANT\&#917;&#961;&#947;&#945;&#963;&#943;&#949;&#962;\MIGRANT%20-%20PreTest1%20-%20Posttest%20Statistics.xlsx" TargetMode="External"/><Relationship Id="rId1" Type="http://schemas.openxmlformats.org/officeDocument/2006/relationships/themeOverride" Target="../theme/themeOverride43.xml"/></Relationships>
</file>

<file path=ppt/charts/_rels/chart44.xml.rels><?xml version="1.0" encoding="UTF-8" standalone="yes"?>
<Relationships xmlns="http://schemas.openxmlformats.org/package/2006/relationships"><Relationship Id="rId2" Type="http://schemas.openxmlformats.org/officeDocument/2006/relationships/oleObject" Target="file:///C:\Users\&#931;&#969;&#964;&#942;&#961;&#951;&#962;\Documents\10.%20&#916;&#961;&#943;&#946;&#945;&#962;%20&#931;&#969;&#964;&#942;&#961;&#951;&#962;\&#917;&#965;&#961;&#969;&#960;&#945;&#970;&#954;&#940;%20&#928;&#961;&#959;&#947;&#961;&#940;&#956;&#956;&#945;&#964;&#945;\Erasmus+\Erasmus+%20KA2%20MIGRANT\&#917;&#961;&#947;&#945;&#963;&#943;&#949;&#962;\MIGRANT%20-%20PreTest1%20-%20Posttest%20Statistics.xlsx" TargetMode="External"/><Relationship Id="rId1" Type="http://schemas.openxmlformats.org/officeDocument/2006/relationships/themeOverride" Target="../theme/themeOverride44.xml"/></Relationships>
</file>

<file path=ppt/charts/_rels/chart5.xml.rels><?xml version="1.0" encoding="UTF-8" standalone="yes"?>
<Relationships xmlns="http://schemas.openxmlformats.org/package/2006/relationships"><Relationship Id="rId2" Type="http://schemas.openxmlformats.org/officeDocument/2006/relationships/oleObject" Target="file:///C:\Users\&#931;&#969;&#964;&#942;&#961;&#951;&#962;\Documents\10.%20&#916;&#961;&#943;&#946;&#945;&#962;%20&#931;&#969;&#964;&#942;&#961;&#951;&#962;\&#917;&#965;&#961;&#969;&#960;&#945;&#970;&#954;&#940;%20&#928;&#961;&#959;&#947;&#961;&#940;&#956;&#956;&#945;&#964;&#945;\Erasmus+\Erasmus+%20KA2%20MIGRANT\&#917;&#961;&#947;&#945;&#963;&#943;&#949;&#962;\MIGRANT%20-%20PreTest1%20-%20Posttest%20Statistics.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file:///C:\Users\&#931;&#969;&#964;&#942;&#961;&#951;&#962;\Documents\10.%20&#916;&#961;&#943;&#946;&#945;&#962;%20&#931;&#969;&#964;&#942;&#961;&#951;&#962;\&#917;&#965;&#961;&#969;&#960;&#945;&#970;&#954;&#940;%20&#928;&#961;&#959;&#947;&#961;&#940;&#956;&#956;&#945;&#964;&#945;\Erasmus+\Erasmus+%20KA2%20MIGRANT\&#917;&#961;&#947;&#945;&#963;&#943;&#949;&#962;\MIGRANT%20-%20PreTest1%20-%20Posttest%20Statistics.xlsx"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file:///C:\Users\&#931;&#969;&#964;&#942;&#961;&#951;&#962;\Documents\10.%20&#916;&#961;&#943;&#946;&#945;&#962;%20&#931;&#969;&#964;&#942;&#961;&#951;&#962;\&#917;&#965;&#961;&#969;&#960;&#945;&#970;&#954;&#940;%20&#928;&#961;&#959;&#947;&#961;&#940;&#956;&#956;&#945;&#964;&#945;\Erasmus+\Erasmus+%20KA2%20MIGRANT\&#917;&#961;&#947;&#945;&#963;&#943;&#949;&#962;\MIGRANT%20-%20PreTest1%20-%20Posttest%20Statistics.xlsx"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oleObject" Target="file:///C:\Users\&#931;&#969;&#964;&#942;&#961;&#951;&#962;\Documents\10.%20&#916;&#961;&#943;&#946;&#945;&#962;%20&#931;&#969;&#964;&#942;&#961;&#951;&#962;\&#917;&#965;&#961;&#969;&#960;&#945;&#970;&#954;&#940;%20&#928;&#961;&#959;&#947;&#961;&#940;&#956;&#956;&#945;&#964;&#945;\Erasmus+\Erasmus+%20KA2%20MIGRANT\&#917;&#961;&#947;&#945;&#963;&#943;&#949;&#962;\MIGRANT%20-%20PreTest1%20-%20Posttest%20Statistics.xlsx" TargetMode="External"/><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oleObject" Target="file:///C:\Users\&#931;&#969;&#964;&#942;&#961;&#951;&#962;\Documents\10.%20&#916;&#961;&#943;&#946;&#945;&#962;%20&#931;&#969;&#964;&#942;&#961;&#951;&#962;\&#917;&#965;&#961;&#969;&#960;&#945;&#970;&#954;&#940;%20&#928;&#961;&#959;&#947;&#961;&#940;&#956;&#956;&#945;&#964;&#945;\Erasmus+\Erasmus+%20KA2%20MIGRANT\&#917;&#961;&#947;&#945;&#963;&#943;&#949;&#962;\MIGRANT%20-%20PreTest1%20-%20Posttest%20Statistics.xlsx"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Grafs!$B$5</c:f>
              <c:strCache>
                <c:ptCount val="1"/>
                <c:pt idx="0">
                  <c:v>PreTest %</c:v>
                </c:pt>
              </c:strCache>
            </c:strRef>
          </c:tx>
          <c:invertIfNegative val="0"/>
          <c:cat>
            <c:numRef>
              <c:f>Grafs!$A$6:$A$15</c:f>
              <c:numCache>
                <c:formatCode>General</c:formatCode>
                <c:ptCount val="10"/>
                <c:pt idx="0">
                  <c:v>12</c:v>
                </c:pt>
                <c:pt idx="1">
                  <c:v>13</c:v>
                </c:pt>
                <c:pt idx="2">
                  <c:v>14</c:v>
                </c:pt>
                <c:pt idx="3">
                  <c:v>15</c:v>
                </c:pt>
                <c:pt idx="4">
                  <c:v>16</c:v>
                </c:pt>
                <c:pt idx="5">
                  <c:v>17</c:v>
                </c:pt>
                <c:pt idx="6">
                  <c:v>18</c:v>
                </c:pt>
                <c:pt idx="7">
                  <c:v>19</c:v>
                </c:pt>
                <c:pt idx="8">
                  <c:v>20</c:v>
                </c:pt>
                <c:pt idx="9">
                  <c:v>21</c:v>
                </c:pt>
              </c:numCache>
            </c:numRef>
          </c:cat>
          <c:val>
            <c:numRef>
              <c:f>Grafs!$B$6:$B$15</c:f>
              <c:numCache>
                <c:formatCode>0.0</c:formatCode>
                <c:ptCount val="10"/>
                <c:pt idx="0">
                  <c:v>0.36900369003690037</c:v>
                </c:pt>
                <c:pt idx="1">
                  <c:v>17.343173431734318</c:v>
                </c:pt>
                <c:pt idx="2">
                  <c:v>11.07011070110701</c:v>
                </c:pt>
                <c:pt idx="3">
                  <c:v>4.4280442804428048</c:v>
                </c:pt>
                <c:pt idx="4">
                  <c:v>27.306273062730629</c:v>
                </c:pt>
                <c:pt idx="5">
                  <c:v>24.723247232472325</c:v>
                </c:pt>
                <c:pt idx="6">
                  <c:v>6.2730627306273066</c:v>
                </c:pt>
                <c:pt idx="7">
                  <c:v>8.1180811808118083</c:v>
                </c:pt>
                <c:pt idx="8">
                  <c:v>0.36900369003690037</c:v>
                </c:pt>
                <c:pt idx="9">
                  <c:v>0</c:v>
                </c:pt>
              </c:numCache>
            </c:numRef>
          </c:val>
        </c:ser>
        <c:ser>
          <c:idx val="1"/>
          <c:order val="1"/>
          <c:tx>
            <c:strRef>
              <c:f>Grafs!$C$5</c:f>
              <c:strCache>
                <c:ptCount val="1"/>
                <c:pt idx="0">
                  <c:v>PostTest %</c:v>
                </c:pt>
              </c:strCache>
            </c:strRef>
          </c:tx>
          <c:invertIfNegative val="0"/>
          <c:cat>
            <c:numRef>
              <c:f>Grafs!$A$6:$A$15</c:f>
              <c:numCache>
                <c:formatCode>General</c:formatCode>
                <c:ptCount val="10"/>
                <c:pt idx="0">
                  <c:v>12</c:v>
                </c:pt>
                <c:pt idx="1">
                  <c:v>13</c:v>
                </c:pt>
                <c:pt idx="2">
                  <c:v>14</c:v>
                </c:pt>
                <c:pt idx="3">
                  <c:v>15</c:v>
                </c:pt>
                <c:pt idx="4">
                  <c:v>16</c:v>
                </c:pt>
                <c:pt idx="5">
                  <c:v>17</c:v>
                </c:pt>
                <c:pt idx="6">
                  <c:v>18</c:v>
                </c:pt>
                <c:pt idx="7">
                  <c:v>19</c:v>
                </c:pt>
                <c:pt idx="8">
                  <c:v>20</c:v>
                </c:pt>
                <c:pt idx="9">
                  <c:v>21</c:v>
                </c:pt>
              </c:numCache>
            </c:numRef>
          </c:cat>
          <c:val>
            <c:numRef>
              <c:f>Grafs!$C$6:$C$15</c:f>
              <c:numCache>
                <c:formatCode>0.0</c:formatCode>
                <c:ptCount val="10"/>
                <c:pt idx="0">
                  <c:v>0</c:v>
                </c:pt>
                <c:pt idx="1">
                  <c:v>0</c:v>
                </c:pt>
                <c:pt idx="2">
                  <c:v>14.814814814814815</c:v>
                </c:pt>
                <c:pt idx="3">
                  <c:v>16.049382716049383</c:v>
                </c:pt>
                <c:pt idx="4">
                  <c:v>7.4074074074074074</c:v>
                </c:pt>
                <c:pt idx="5">
                  <c:v>33.333333333333336</c:v>
                </c:pt>
                <c:pt idx="6">
                  <c:v>24.691358024691358</c:v>
                </c:pt>
                <c:pt idx="7">
                  <c:v>2.4691358024691357</c:v>
                </c:pt>
                <c:pt idx="8">
                  <c:v>0</c:v>
                </c:pt>
                <c:pt idx="9">
                  <c:v>1.2345679012345678</c:v>
                </c:pt>
              </c:numCache>
            </c:numRef>
          </c:val>
        </c:ser>
        <c:dLbls>
          <c:showLegendKey val="0"/>
          <c:showVal val="0"/>
          <c:showCatName val="0"/>
          <c:showSerName val="0"/>
          <c:showPercent val="0"/>
          <c:showBubbleSize val="0"/>
        </c:dLbls>
        <c:gapWidth val="150"/>
        <c:shape val="box"/>
        <c:axId val="184539776"/>
        <c:axId val="184545664"/>
        <c:axId val="0"/>
      </c:bar3DChart>
      <c:catAx>
        <c:axId val="184539776"/>
        <c:scaling>
          <c:orientation val="minMax"/>
        </c:scaling>
        <c:delete val="0"/>
        <c:axPos val="b"/>
        <c:numFmt formatCode="General" sourceLinked="1"/>
        <c:majorTickMark val="out"/>
        <c:minorTickMark val="none"/>
        <c:tickLblPos val="nextTo"/>
        <c:txPr>
          <a:bodyPr/>
          <a:lstStyle/>
          <a:p>
            <a:pPr>
              <a:defRPr sz="1600"/>
            </a:pPr>
            <a:endParaRPr lang="el-GR"/>
          </a:p>
        </c:txPr>
        <c:crossAx val="184545664"/>
        <c:crosses val="autoZero"/>
        <c:auto val="1"/>
        <c:lblAlgn val="ctr"/>
        <c:lblOffset val="100"/>
        <c:noMultiLvlLbl val="0"/>
      </c:catAx>
      <c:valAx>
        <c:axId val="184545664"/>
        <c:scaling>
          <c:orientation val="minMax"/>
        </c:scaling>
        <c:delete val="0"/>
        <c:axPos val="l"/>
        <c:majorGridlines/>
        <c:numFmt formatCode="0.0" sourceLinked="1"/>
        <c:majorTickMark val="out"/>
        <c:minorTickMark val="none"/>
        <c:tickLblPos val="nextTo"/>
        <c:txPr>
          <a:bodyPr/>
          <a:lstStyle/>
          <a:p>
            <a:pPr>
              <a:defRPr sz="1400"/>
            </a:pPr>
            <a:endParaRPr lang="el-GR"/>
          </a:p>
        </c:txPr>
        <c:crossAx val="184539776"/>
        <c:crosses val="autoZero"/>
        <c:crossBetween val="between"/>
      </c:valAx>
    </c:plotArea>
    <c:legend>
      <c:legendPos val="r"/>
      <c:layout/>
      <c:overlay val="0"/>
      <c:txPr>
        <a:bodyPr/>
        <a:lstStyle/>
        <a:p>
          <a:pPr>
            <a:defRPr sz="1400"/>
          </a:pPr>
          <a:endParaRPr lang="el-GR"/>
        </a:p>
      </c:txPr>
    </c:legend>
    <c:plotVisOnly val="1"/>
    <c:dispBlanksAs val="gap"/>
    <c:showDLblsOverMax val="0"/>
  </c:chart>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Grafs!$B$145</c:f>
              <c:strCache>
                <c:ptCount val="1"/>
                <c:pt idx="0">
                  <c:v>PreTest %</c:v>
                </c:pt>
              </c:strCache>
            </c:strRef>
          </c:tx>
          <c:invertIfNegative val="0"/>
          <c:val>
            <c:numRef>
              <c:f>Grafs!$B$146:$B$150</c:f>
              <c:numCache>
                <c:formatCode>0.0</c:formatCode>
                <c:ptCount val="5"/>
                <c:pt idx="0">
                  <c:v>2.9520295202952029</c:v>
                </c:pt>
                <c:pt idx="1">
                  <c:v>4.0590405904059041</c:v>
                </c:pt>
                <c:pt idx="2">
                  <c:v>13.653136531365314</c:v>
                </c:pt>
                <c:pt idx="3">
                  <c:v>34.317343173431738</c:v>
                </c:pt>
                <c:pt idx="4">
                  <c:v>45.018450184501845</c:v>
                </c:pt>
              </c:numCache>
            </c:numRef>
          </c:val>
        </c:ser>
        <c:ser>
          <c:idx val="1"/>
          <c:order val="1"/>
          <c:tx>
            <c:strRef>
              <c:f>Grafs!$C$145</c:f>
              <c:strCache>
                <c:ptCount val="1"/>
                <c:pt idx="0">
                  <c:v>PostTest %</c:v>
                </c:pt>
              </c:strCache>
            </c:strRef>
          </c:tx>
          <c:invertIfNegative val="0"/>
          <c:val>
            <c:numRef>
              <c:f>Grafs!$C$146:$C$150</c:f>
              <c:numCache>
                <c:formatCode>0.0</c:formatCode>
                <c:ptCount val="5"/>
                <c:pt idx="0">
                  <c:v>2.4691358024691357</c:v>
                </c:pt>
                <c:pt idx="1">
                  <c:v>2.4691358024691357</c:v>
                </c:pt>
                <c:pt idx="2">
                  <c:v>12.345679012345679</c:v>
                </c:pt>
                <c:pt idx="3">
                  <c:v>28.395061728395063</c:v>
                </c:pt>
                <c:pt idx="4">
                  <c:v>54.320987654320987</c:v>
                </c:pt>
              </c:numCache>
            </c:numRef>
          </c:val>
        </c:ser>
        <c:dLbls>
          <c:showLegendKey val="0"/>
          <c:showVal val="0"/>
          <c:showCatName val="0"/>
          <c:showSerName val="0"/>
          <c:showPercent val="0"/>
          <c:showBubbleSize val="0"/>
        </c:dLbls>
        <c:gapWidth val="150"/>
        <c:shape val="box"/>
        <c:axId val="186375552"/>
        <c:axId val="186078336"/>
        <c:axId val="0"/>
      </c:bar3DChart>
      <c:catAx>
        <c:axId val="186375552"/>
        <c:scaling>
          <c:orientation val="minMax"/>
        </c:scaling>
        <c:delete val="0"/>
        <c:axPos val="b"/>
        <c:majorTickMark val="out"/>
        <c:minorTickMark val="none"/>
        <c:tickLblPos val="nextTo"/>
        <c:txPr>
          <a:bodyPr/>
          <a:lstStyle/>
          <a:p>
            <a:pPr>
              <a:defRPr sz="1600"/>
            </a:pPr>
            <a:endParaRPr lang="el-GR"/>
          </a:p>
        </c:txPr>
        <c:crossAx val="186078336"/>
        <c:crosses val="autoZero"/>
        <c:auto val="1"/>
        <c:lblAlgn val="ctr"/>
        <c:lblOffset val="100"/>
        <c:noMultiLvlLbl val="0"/>
      </c:catAx>
      <c:valAx>
        <c:axId val="186078336"/>
        <c:scaling>
          <c:orientation val="minMax"/>
        </c:scaling>
        <c:delete val="0"/>
        <c:axPos val="l"/>
        <c:majorGridlines/>
        <c:numFmt formatCode="0.0" sourceLinked="1"/>
        <c:majorTickMark val="out"/>
        <c:minorTickMark val="none"/>
        <c:tickLblPos val="nextTo"/>
        <c:txPr>
          <a:bodyPr/>
          <a:lstStyle/>
          <a:p>
            <a:pPr>
              <a:defRPr sz="1400"/>
            </a:pPr>
            <a:endParaRPr lang="el-GR"/>
          </a:p>
        </c:txPr>
        <c:crossAx val="186375552"/>
        <c:crosses val="autoZero"/>
        <c:crossBetween val="between"/>
      </c:valAx>
    </c:plotArea>
    <c:legend>
      <c:legendPos val="r"/>
      <c:layout/>
      <c:overlay val="0"/>
      <c:txPr>
        <a:bodyPr/>
        <a:lstStyle/>
        <a:p>
          <a:pPr>
            <a:defRPr sz="1400"/>
          </a:pPr>
          <a:endParaRPr lang="el-GR"/>
        </a:p>
      </c:txPr>
    </c:legend>
    <c:plotVisOnly val="1"/>
    <c:dispBlanksAs val="gap"/>
    <c:showDLblsOverMax val="0"/>
  </c:chart>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Grafs!$B$163</c:f>
              <c:strCache>
                <c:ptCount val="1"/>
                <c:pt idx="0">
                  <c:v>PreTest %</c:v>
                </c:pt>
              </c:strCache>
            </c:strRef>
          </c:tx>
          <c:invertIfNegative val="0"/>
          <c:val>
            <c:numRef>
              <c:f>Grafs!$B$164:$B$168</c:f>
              <c:numCache>
                <c:formatCode>0.0</c:formatCode>
                <c:ptCount val="5"/>
                <c:pt idx="0">
                  <c:v>1.1070110701107012</c:v>
                </c:pt>
                <c:pt idx="1">
                  <c:v>4.4280442804428048</c:v>
                </c:pt>
                <c:pt idx="2">
                  <c:v>19.55719557195572</c:v>
                </c:pt>
                <c:pt idx="3">
                  <c:v>40.221402214022142</c:v>
                </c:pt>
                <c:pt idx="4">
                  <c:v>34.686346863468636</c:v>
                </c:pt>
              </c:numCache>
            </c:numRef>
          </c:val>
        </c:ser>
        <c:ser>
          <c:idx val="1"/>
          <c:order val="1"/>
          <c:tx>
            <c:strRef>
              <c:f>Grafs!$C$163</c:f>
              <c:strCache>
                <c:ptCount val="1"/>
                <c:pt idx="0">
                  <c:v>PostTest %</c:v>
                </c:pt>
              </c:strCache>
            </c:strRef>
          </c:tx>
          <c:invertIfNegative val="0"/>
          <c:val>
            <c:numRef>
              <c:f>Grafs!$C$164:$C$168</c:f>
              <c:numCache>
                <c:formatCode>0.0</c:formatCode>
                <c:ptCount val="5"/>
                <c:pt idx="0">
                  <c:v>2.4691358024691357</c:v>
                </c:pt>
                <c:pt idx="1">
                  <c:v>4.9382716049382713</c:v>
                </c:pt>
                <c:pt idx="2">
                  <c:v>16.049382716049383</c:v>
                </c:pt>
                <c:pt idx="3">
                  <c:v>38.271604938271608</c:v>
                </c:pt>
                <c:pt idx="4">
                  <c:v>38.271604938271608</c:v>
                </c:pt>
              </c:numCache>
            </c:numRef>
          </c:val>
        </c:ser>
        <c:dLbls>
          <c:showLegendKey val="0"/>
          <c:showVal val="0"/>
          <c:showCatName val="0"/>
          <c:showSerName val="0"/>
          <c:showPercent val="0"/>
          <c:showBubbleSize val="0"/>
        </c:dLbls>
        <c:gapWidth val="150"/>
        <c:shape val="box"/>
        <c:axId val="186120832"/>
        <c:axId val="186126720"/>
        <c:axId val="0"/>
      </c:bar3DChart>
      <c:catAx>
        <c:axId val="186120832"/>
        <c:scaling>
          <c:orientation val="minMax"/>
        </c:scaling>
        <c:delete val="0"/>
        <c:axPos val="b"/>
        <c:majorTickMark val="out"/>
        <c:minorTickMark val="none"/>
        <c:tickLblPos val="nextTo"/>
        <c:txPr>
          <a:bodyPr/>
          <a:lstStyle/>
          <a:p>
            <a:pPr>
              <a:defRPr sz="1600"/>
            </a:pPr>
            <a:endParaRPr lang="el-GR"/>
          </a:p>
        </c:txPr>
        <c:crossAx val="186126720"/>
        <c:crosses val="autoZero"/>
        <c:auto val="1"/>
        <c:lblAlgn val="ctr"/>
        <c:lblOffset val="100"/>
        <c:noMultiLvlLbl val="0"/>
      </c:catAx>
      <c:valAx>
        <c:axId val="186126720"/>
        <c:scaling>
          <c:orientation val="minMax"/>
        </c:scaling>
        <c:delete val="0"/>
        <c:axPos val="l"/>
        <c:majorGridlines/>
        <c:numFmt formatCode="0.0" sourceLinked="1"/>
        <c:majorTickMark val="out"/>
        <c:minorTickMark val="none"/>
        <c:tickLblPos val="nextTo"/>
        <c:txPr>
          <a:bodyPr/>
          <a:lstStyle/>
          <a:p>
            <a:pPr>
              <a:defRPr sz="1400"/>
            </a:pPr>
            <a:endParaRPr lang="el-GR"/>
          </a:p>
        </c:txPr>
        <c:crossAx val="186120832"/>
        <c:crosses val="autoZero"/>
        <c:crossBetween val="between"/>
      </c:valAx>
    </c:plotArea>
    <c:legend>
      <c:legendPos val="r"/>
      <c:layout/>
      <c:overlay val="0"/>
      <c:txPr>
        <a:bodyPr/>
        <a:lstStyle/>
        <a:p>
          <a:pPr>
            <a:defRPr sz="1400"/>
          </a:pPr>
          <a:endParaRPr lang="el-GR"/>
        </a:p>
      </c:txPr>
    </c:legend>
    <c:plotVisOnly val="1"/>
    <c:dispBlanksAs val="gap"/>
    <c:showDLblsOverMax val="0"/>
  </c:chart>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Grafs!$B$181</c:f>
              <c:strCache>
                <c:ptCount val="1"/>
                <c:pt idx="0">
                  <c:v>PreTest %</c:v>
                </c:pt>
              </c:strCache>
            </c:strRef>
          </c:tx>
          <c:invertIfNegative val="0"/>
          <c:val>
            <c:numRef>
              <c:f>Grafs!$B$182:$B$186</c:f>
              <c:numCache>
                <c:formatCode>0.0</c:formatCode>
                <c:ptCount val="5"/>
                <c:pt idx="0">
                  <c:v>0.36900369003690037</c:v>
                </c:pt>
                <c:pt idx="1">
                  <c:v>5.5350553505535052</c:v>
                </c:pt>
                <c:pt idx="2">
                  <c:v>11.439114391143912</c:v>
                </c:pt>
                <c:pt idx="3">
                  <c:v>35.424354243542439</c:v>
                </c:pt>
                <c:pt idx="4">
                  <c:v>47.232472324723247</c:v>
                </c:pt>
              </c:numCache>
            </c:numRef>
          </c:val>
        </c:ser>
        <c:ser>
          <c:idx val="1"/>
          <c:order val="1"/>
          <c:tx>
            <c:strRef>
              <c:f>Grafs!$C$181</c:f>
              <c:strCache>
                <c:ptCount val="1"/>
                <c:pt idx="0">
                  <c:v>PostTest %</c:v>
                </c:pt>
              </c:strCache>
            </c:strRef>
          </c:tx>
          <c:invertIfNegative val="0"/>
          <c:val>
            <c:numRef>
              <c:f>Grafs!$C$182:$C$186</c:f>
              <c:numCache>
                <c:formatCode>0.0</c:formatCode>
                <c:ptCount val="5"/>
                <c:pt idx="0">
                  <c:v>2.4691358024691357</c:v>
                </c:pt>
                <c:pt idx="1">
                  <c:v>6.1728395061728394</c:v>
                </c:pt>
                <c:pt idx="2">
                  <c:v>9.8765432098765427</c:v>
                </c:pt>
                <c:pt idx="3">
                  <c:v>33.333333333333336</c:v>
                </c:pt>
                <c:pt idx="4">
                  <c:v>48.148148148148145</c:v>
                </c:pt>
              </c:numCache>
            </c:numRef>
          </c:val>
        </c:ser>
        <c:dLbls>
          <c:showLegendKey val="0"/>
          <c:showVal val="0"/>
          <c:showCatName val="0"/>
          <c:showSerName val="0"/>
          <c:showPercent val="0"/>
          <c:showBubbleSize val="0"/>
        </c:dLbls>
        <c:gapWidth val="150"/>
        <c:shape val="box"/>
        <c:axId val="186177408"/>
        <c:axId val="186178944"/>
        <c:axId val="0"/>
      </c:bar3DChart>
      <c:catAx>
        <c:axId val="186177408"/>
        <c:scaling>
          <c:orientation val="minMax"/>
        </c:scaling>
        <c:delete val="0"/>
        <c:axPos val="b"/>
        <c:majorTickMark val="out"/>
        <c:minorTickMark val="none"/>
        <c:tickLblPos val="nextTo"/>
        <c:txPr>
          <a:bodyPr/>
          <a:lstStyle/>
          <a:p>
            <a:pPr>
              <a:defRPr sz="1600"/>
            </a:pPr>
            <a:endParaRPr lang="el-GR"/>
          </a:p>
        </c:txPr>
        <c:crossAx val="186178944"/>
        <c:crosses val="autoZero"/>
        <c:auto val="1"/>
        <c:lblAlgn val="ctr"/>
        <c:lblOffset val="100"/>
        <c:noMultiLvlLbl val="0"/>
      </c:catAx>
      <c:valAx>
        <c:axId val="186178944"/>
        <c:scaling>
          <c:orientation val="minMax"/>
        </c:scaling>
        <c:delete val="0"/>
        <c:axPos val="l"/>
        <c:majorGridlines/>
        <c:numFmt formatCode="0.0" sourceLinked="1"/>
        <c:majorTickMark val="out"/>
        <c:minorTickMark val="none"/>
        <c:tickLblPos val="nextTo"/>
        <c:txPr>
          <a:bodyPr/>
          <a:lstStyle/>
          <a:p>
            <a:pPr>
              <a:defRPr sz="1400"/>
            </a:pPr>
            <a:endParaRPr lang="el-GR"/>
          </a:p>
        </c:txPr>
        <c:crossAx val="186177408"/>
        <c:crosses val="autoZero"/>
        <c:crossBetween val="between"/>
      </c:valAx>
    </c:plotArea>
    <c:legend>
      <c:legendPos val="r"/>
      <c:layout/>
      <c:overlay val="0"/>
      <c:txPr>
        <a:bodyPr/>
        <a:lstStyle/>
        <a:p>
          <a:pPr>
            <a:defRPr sz="1400"/>
          </a:pPr>
          <a:endParaRPr lang="el-GR"/>
        </a:p>
      </c:txPr>
    </c:legend>
    <c:plotVisOnly val="1"/>
    <c:dispBlanksAs val="gap"/>
    <c:showDLblsOverMax val="0"/>
  </c:chart>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Grafs!$B$199</c:f>
              <c:strCache>
                <c:ptCount val="1"/>
                <c:pt idx="0">
                  <c:v>PreTest %</c:v>
                </c:pt>
              </c:strCache>
            </c:strRef>
          </c:tx>
          <c:invertIfNegative val="0"/>
          <c:val>
            <c:numRef>
              <c:f>Grafs!$B$200:$B$204</c:f>
              <c:numCache>
                <c:formatCode>0.0</c:formatCode>
                <c:ptCount val="5"/>
                <c:pt idx="0">
                  <c:v>1.1070110701107012</c:v>
                </c:pt>
                <c:pt idx="1">
                  <c:v>3.3210332103321032</c:v>
                </c:pt>
                <c:pt idx="2">
                  <c:v>12.177121771217712</c:v>
                </c:pt>
                <c:pt idx="3">
                  <c:v>35.424354243542439</c:v>
                </c:pt>
                <c:pt idx="4">
                  <c:v>47.97047970479705</c:v>
                </c:pt>
              </c:numCache>
            </c:numRef>
          </c:val>
        </c:ser>
        <c:ser>
          <c:idx val="1"/>
          <c:order val="1"/>
          <c:tx>
            <c:strRef>
              <c:f>Grafs!$C$199</c:f>
              <c:strCache>
                <c:ptCount val="1"/>
                <c:pt idx="0">
                  <c:v>PostTest %</c:v>
                </c:pt>
              </c:strCache>
            </c:strRef>
          </c:tx>
          <c:invertIfNegative val="0"/>
          <c:val>
            <c:numRef>
              <c:f>Grafs!$C$200:$C$204</c:f>
              <c:numCache>
                <c:formatCode>0.0</c:formatCode>
                <c:ptCount val="5"/>
                <c:pt idx="0">
                  <c:v>2.4691358024691357</c:v>
                </c:pt>
                <c:pt idx="1">
                  <c:v>4.9382716049382713</c:v>
                </c:pt>
                <c:pt idx="2">
                  <c:v>12.345679012345679</c:v>
                </c:pt>
                <c:pt idx="3">
                  <c:v>38.271604938271608</c:v>
                </c:pt>
                <c:pt idx="4">
                  <c:v>41.97530864197531</c:v>
                </c:pt>
              </c:numCache>
            </c:numRef>
          </c:val>
        </c:ser>
        <c:dLbls>
          <c:showLegendKey val="0"/>
          <c:showVal val="0"/>
          <c:showCatName val="0"/>
          <c:showSerName val="0"/>
          <c:showPercent val="0"/>
          <c:showBubbleSize val="0"/>
        </c:dLbls>
        <c:gapWidth val="150"/>
        <c:shape val="box"/>
        <c:axId val="186205312"/>
        <c:axId val="186206848"/>
        <c:axId val="0"/>
      </c:bar3DChart>
      <c:catAx>
        <c:axId val="186205312"/>
        <c:scaling>
          <c:orientation val="minMax"/>
        </c:scaling>
        <c:delete val="0"/>
        <c:axPos val="b"/>
        <c:majorTickMark val="out"/>
        <c:minorTickMark val="none"/>
        <c:tickLblPos val="nextTo"/>
        <c:txPr>
          <a:bodyPr/>
          <a:lstStyle/>
          <a:p>
            <a:pPr>
              <a:defRPr sz="1600"/>
            </a:pPr>
            <a:endParaRPr lang="el-GR"/>
          </a:p>
        </c:txPr>
        <c:crossAx val="186206848"/>
        <c:crosses val="autoZero"/>
        <c:auto val="1"/>
        <c:lblAlgn val="ctr"/>
        <c:lblOffset val="100"/>
        <c:noMultiLvlLbl val="0"/>
      </c:catAx>
      <c:valAx>
        <c:axId val="186206848"/>
        <c:scaling>
          <c:orientation val="minMax"/>
        </c:scaling>
        <c:delete val="0"/>
        <c:axPos val="l"/>
        <c:majorGridlines/>
        <c:numFmt formatCode="0.0" sourceLinked="1"/>
        <c:majorTickMark val="out"/>
        <c:minorTickMark val="none"/>
        <c:tickLblPos val="nextTo"/>
        <c:txPr>
          <a:bodyPr/>
          <a:lstStyle/>
          <a:p>
            <a:pPr>
              <a:defRPr sz="1400"/>
            </a:pPr>
            <a:endParaRPr lang="el-GR"/>
          </a:p>
        </c:txPr>
        <c:crossAx val="186205312"/>
        <c:crosses val="autoZero"/>
        <c:crossBetween val="between"/>
      </c:valAx>
    </c:plotArea>
    <c:legend>
      <c:legendPos val="r"/>
      <c:layout/>
      <c:overlay val="0"/>
      <c:txPr>
        <a:bodyPr/>
        <a:lstStyle/>
        <a:p>
          <a:pPr>
            <a:defRPr sz="1400"/>
          </a:pPr>
          <a:endParaRPr lang="el-GR"/>
        </a:p>
      </c:txPr>
    </c:legend>
    <c:plotVisOnly val="1"/>
    <c:dispBlanksAs val="gap"/>
    <c:showDLblsOverMax val="0"/>
  </c:chart>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Grafs!$B$217</c:f>
              <c:strCache>
                <c:ptCount val="1"/>
                <c:pt idx="0">
                  <c:v>PreTest %</c:v>
                </c:pt>
              </c:strCache>
            </c:strRef>
          </c:tx>
          <c:invertIfNegative val="0"/>
          <c:val>
            <c:numRef>
              <c:f>Grafs!$B$218:$B$222</c:f>
              <c:numCache>
                <c:formatCode>0.0</c:formatCode>
                <c:ptCount val="5"/>
                <c:pt idx="0">
                  <c:v>7.7490774907749076</c:v>
                </c:pt>
                <c:pt idx="1">
                  <c:v>8.1180811808118083</c:v>
                </c:pt>
                <c:pt idx="2">
                  <c:v>22.140221402214021</c:v>
                </c:pt>
                <c:pt idx="3">
                  <c:v>29.520295202952031</c:v>
                </c:pt>
                <c:pt idx="4">
                  <c:v>32.472324723247233</c:v>
                </c:pt>
              </c:numCache>
            </c:numRef>
          </c:val>
        </c:ser>
        <c:ser>
          <c:idx val="1"/>
          <c:order val="1"/>
          <c:tx>
            <c:strRef>
              <c:f>Grafs!$C$217</c:f>
              <c:strCache>
                <c:ptCount val="1"/>
                <c:pt idx="0">
                  <c:v>PostTest %</c:v>
                </c:pt>
              </c:strCache>
            </c:strRef>
          </c:tx>
          <c:invertIfNegative val="0"/>
          <c:val>
            <c:numRef>
              <c:f>Grafs!$C$218:$C$222</c:f>
              <c:numCache>
                <c:formatCode>0.0</c:formatCode>
                <c:ptCount val="5"/>
                <c:pt idx="0">
                  <c:v>1.2345679012345678</c:v>
                </c:pt>
                <c:pt idx="1">
                  <c:v>3.7037037037037037</c:v>
                </c:pt>
                <c:pt idx="2">
                  <c:v>11.111111111111111</c:v>
                </c:pt>
                <c:pt idx="3">
                  <c:v>34.567901234567898</c:v>
                </c:pt>
                <c:pt idx="4">
                  <c:v>49.382716049382715</c:v>
                </c:pt>
              </c:numCache>
            </c:numRef>
          </c:val>
        </c:ser>
        <c:dLbls>
          <c:showLegendKey val="0"/>
          <c:showVal val="0"/>
          <c:showCatName val="0"/>
          <c:showSerName val="0"/>
          <c:showPercent val="0"/>
          <c:showBubbleSize val="0"/>
        </c:dLbls>
        <c:gapWidth val="150"/>
        <c:shape val="box"/>
        <c:axId val="186790272"/>
        <c:axId val="186791808"/>
        <c:axId val="0"/>
      </c:bar3DChart>
      <c:catAx>
        <c:axId val="186790272"/>
        <c:scaling>
          <c:orientation val="minMax"/>
        </c:scaling>
        <c:delete val="0"/>
        <c:axPos val="b"/>
        <c:majorTickMark val="out"/>
        <c:minorTickMark val="none"/>
        <c:tickLblPos val="nextTo"/>
        <c:txPr>
          <a:bodyPr/>
          <a:lstStyle/>
          <a:p>
            <a:pPr>
              <a:defRPr sz="1600"/>
            </a:pPr>
            <a:endParaRPr lang="el-GR"/>
          </a:p>
        </c:txPr>
        <c:crossAx val="186791808"/>
        <c:crosses val="autoZero"/>
        <c:auto val="1"/>
        <c:lblAlgn val="ctr"/>
        <c:lblOffset val="100"/>
        <c:noMultiLvlLbl val="0"/>
      </c:catAx>
      <c:valAx>
        <c:axId val="186791808"/>
        <c:scaling>
          <c:orientation val="minMax"/>
        </c:scaling>
        <c:delete val="0"/>
        <c:axPos val="l"/>
        <c:majorGridlines/>
        <c:numFmt formatCode="0.0" sourceLinked="1"/>
        <c:majorTickMark val="out"/>
        <c:minorTickMark val="none"/>
        <c:tickLblPos val="nextTo"/>
        <c:txPr>
          <a:bodyPr/>
          <a:lstStyle/>
          <a:p>
            <a:pPr>
              <a:defRPr sz="1400"/>
            </a:pPr>
            <a:endParaRPr lang="el-GR"/>
          </a:p>
        </c:txPr>
        <c:crossAx val="186790272"/>
        <c:crosses val="autoZero"/>
        <c:crossBetween val="between"/>
      </c:valAx>
    </c:plotArea>
    <c:legend>
      <c:legendPos val="r"/>
      <c:layout/>
      <c:overlay val="0"/>
      <c:txPr>
        <a:bodyPr/>
        <a:lstStyle/>
        <a:p>
          <a:pPr>
            <a:defRPr sz="1400"/>
          </a:pPr>
          <a:endParaRPr lang="el-GR"/>
        </a:p>
      </c:txPr>
    </c:legend>
    <c:plotVisOnly val="1"/>
    <c:dispBlanksAs val="gap"/>
    <c:showDLblsOverMax val="0"/>
  </c:chart>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Grafs!$B$235</c:f>
              <c:strCache>
                <c:ptCount val="1"/>
                <c:pt idx="0">
                  <c:v>PreTest %</c:v>
                </c:pt>
              </c:strCache>
            </c:strRef>
          </c:tx>
          <c:invertIfNegative val="0"/>
          <c:val>
            <c:numRef>
              <c:f>Grafs!$B$236:$B$240</c:f>
              <c:numCache>
                <c:formatCode>0.0</c:formatCode>
                <c:ptCount val="5"/>
                <c:pt idx="0">
                  <c:v>5.5350553505535052</c:v>
                </c:pt>
                <c:pt idx="1">
                  <c:v>7.0110701107011071</c:v>
                </c:pt>
                <c:pt idx="2">
                  <c:v>30.627306273062732</c:v>
                </c:pt>
                <c:pt idx="3">
                  <c:v>29.15129151291513</c:v>
                </c:pt>
                <c:pt idx="4">
                  <c:v>27.675276752767527</c:v>
                </c:pt>
              </c:numCache>
            </c:numRef>
          </c:val>
        </c:ser>
        <c:ser>
          <c:idx val="1"/>
          <c:order val="1"/>
          <c:tx>
            <c:strRef>
              <c:f>Grafs!$C$235</c:f>
              <c:strCache>
                <c:ptCount val="1"/>
                <c:pt idx="0">
                  <c:v>PostTest %</c:v>
                </c:pt>
              </c:strCache>
            </c:strRef>
          </c:tx>
          <c:invertIfNegative val="0"/>
          <c:val>
            <c:numRef>
              <c:f>Grafs!$C$236:$C$240</c:f>
              <c:numCache>
                <c:formatCode>0.0</c:formatCode>
                <c:ptCount val="5"/>
                <c:pt idx="0">
                  <c:v>1.2345679012345678</c:v>
                </c:pt>
                <c:pt idx="1">
                  <c:v>4.9382716049382713</c:v>
                </c:pt>
                <c:pt idx="2">
                  <c:v>14.814814814814815</c:v>
                </c:pt>
                <c:pt idx="3">
                  <c:v>46.913580246913583</c:v>
                </c:pt>
                <c:pt idx="4">
                  <c:v>32.098765432098766</c:v>
                </c:pt>
              </c:numCache>
            </c:numRef>
          </c:val>
        </c:ser>
        <c:dLbls>
          <c:showLegendKey val="0"/>
          <c:showVal val="0"/>
          <c:showCatName val="0"/>
          <c:showSerName val="0"/>
          <c:showPercent val="0"/>
          <c:showBubbleSize val="0"/>
        </c:dLbls>
        <c:gapWidth val="150"/>
        <c:shape val="box"/>
        <c:axId val="186822016"/>
        <c:axId val="186836096"/>
        <c:axId val="0"/>
      </c:bar3DChart>
      <c:catAx>
        <c:axId val="186822016"/>
        <c:scaling>
          <c:orientation val="minMax"/>
        </c:scaling>
        <c:delete val="0"/>
        <c:axPos val="b"/>
        <c:majorTickMark val="out"/>
        <c:minorTickMark val="none"/>
        <c:tickLblPos val="nextTo"/>
        <c:txPr>
          <a:bodyPr/>
          <a:lstStyle/>
          <a:p>
            <a:pPr>
              <a:defRPr sz="1600"/>
            </a:pPr>
            <a:endParaRPr lang="el-GR"/>
          </a:p>
        </c:txPr>
        <c:crossAx val="186836096"/>
        <c:crosses val="autoZero"/>
        <c:auto val="1"/>
        <c:lblAlgn val="ctr"/>
        <c:lblOffset val="100"/>
        <c:noMultiLvlLbl val="0"/>
      </c:catAx>
      <c:valAx>
        <c:axId val="186836096"/>
        <c:scaling>
          <c:orientation val="minMax"/>
        </c:scaling>
        <c:delete val="0"/>
        <c:axPos val="l"/>
        <c:majorGridlines/>
        <c:numFmt formatCode="0.0" sourceLinked="1"/>
        <c:majorTickMark val="out"/>
        <c:minorTickMark val="none"/>
        <c:tickLblPos val="nextTo"/>
        <c:txPr>
          <a:bodyPr/>
          <a:lstStyle/>
          <a:p>
            <a:pPr>
              <a:defRPr sz="1400"/>
            </a:pPr>
            <a:endParaRPr lang="el-GR"/>
          </a:p>
        </c:txPr>
        <c:crossAx val="186822016"/>
        <c:crosses val="autoZero"/>
        <c:crossBetween val="between"/>
      </c:valAx>
    </c:plotArea>
    <c:legend>
      <c:legendPos val="r"/>
      <c:layout/>
      <c:overlay val="0"/>
      <c:txPr>
        <a:bodyPr/>
        <a:lstStyle/>
        <a:p>
          <a:pPr>
            <a:defRPr sz="1400"/>
          </a:pPr>
          <a:endParaRPr lang="el-GR"/>
        </a:p>
      </c:txPr>
    </c:legend>
    <c:plotVisOnly val="1"/>
    <c:dispBlanksAs val="gap"/>
    <c:showDLblsOverMax val="0"/>
  </c:chart>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Grafs!$B$251</c:f>
              <c:strCache>
                <c:ptCount val="1"/>
                <c:pt idx="0">
                  <c:v>PreTest %</c:v>
                </c:pt>
              </c:strCache>
            </c:strRef>
          </c:tx>
          <c:invertIfNegative val="0"/>
          <c:cat>
            <c:strRef>
              <c:f>Grafs!$A$252:$A$256</c:f>
              <c:strCache>
                <c:ptCount val="5"/>
                <c:pt idx="0">
                  <c:v>never</c:v>
                </c:pt>
                <c:pt idx="1">
                  <c:v>rarely</c:v>
                </c:pt>
                <c:pt idx="2">
                  <c:v>sometimes</c:v>
                </c:pt>
                <c:pt idx="3">
                  <c:v>often</c:v>
                </c:pt>
                <c:pt idx="4">
                  <c:v>always</c:v>
                </c:pt>
              </c:strCache>
            </c:strRef>
          </c:cat>
          <c:val>
            <c:numRef>
              <c:f>Grafs!$B$252:$B$256</c:f>
              <c:numCache>
                <c:formatCode>0.0</c:formatCode>
                <c:ptCount val="5"/>
                <c:pt idx="0">
                  <c:v>25.461254612546124</c:v>
                </c:pt>
                <c:pt idx="1">
                  <c:v>26.199261992619927</c:v>
                </c:pt>
                <c:pt idx="2">
                  <c:v>22.878228782287824</c:v>
                </c:pt>
                <c:pt idx="3">
                  <c:v>15.498154981549815</c:v>
                </c:pt>
                <c:pt idx="4">
                  <c:v>9.9630996309963091</c:v>
                </c:pt>
              </c:numCache>
            </c:numRef>
          </c:val>
        </c:ser>
        <c:ser>
          <c:idx val="1"/>
          <c:order val="1"/>
          <c:tx>
            <c:strRef>
              <c:f>Grafs!$C$251</c:f>
              <c:strCache>
                <c:ptCount val="1"/>
                <c:pt idx="0">
                  <c:v>PostTest %</c:v>
                </c:pt>
              </c:strCache>
            </c:strRef>
          </c:tx>
          <c:invertIfNegative val="0"/>
          <c:cat>
            <c:strRef>
              <c:f>Grafs!$A$252:$A$256</c:f>
              <c:strCache>
                <c:ptCount val="5"/>
                <c:pt idx="0">
                  <c:v>never</c:v>
                </c:pt>
                <c:pt idx="1">
                  <c:v>rarely</c:v>
                </c:pt>
                <c:pt idx="2">
                  <c:v>sometimes</c:v>
                </c:pt>
                <c:pt idx="3">
                  <c:v>often</c:v>
                </c:pt>
                <c:pt idx="4">
                  <c:v>always</c:v>
                </c:pt>
              </c:strCache>
            </c:strRef>
          </c:cat>
          <c:val>
            <c:numRef>
              <c:f>Grafs!$C$252:$C$256</c:f>
              <c:numCache>
                <c:formatCode>0.0</c:formatCode>
                <c:ptCount val="5"/>
                <c:pt idx="0">
                  <c:v>23.456790123456791</c:v>
                </c:pt>
                <c:pt idx="1">
                  <c:v>33.333333333333336</c:v>
                </c:pt>
                <c:pt idx="2">
                  <c:v>18.518518518518519</c:v>
                </c:pt>
                <c:pt idx="3">
                  <c:v>11.111111111111111</c:v>
                </c:pt>
                <c:pt idx="4">
                  <c:v>13.580246913580247</c:v>
                </c:pt>
              </c:numCache>
            </c:numRef>
          </c:val>
        </c:ser>
        <c:dLbls>
          <c:showLegendKey val="0"/>
          <c:showVal val="0"/>
          <c:showCatName val="0"/>
          <c:showSerName val="0"/>
          <c:showPercent val="0"/>
          <c:showBubbleSize val="0"/>
        </c:dLbls>
        <c:gapWidth val="150"/>
        <c:shape val="box"/>
        <c:axId val="186473088"/>
        <c:axId val="186474880"/>
        <c:axId val="0"/>
      </c:bar3DChart>
      <c:catAx>
        <c:axId val="186473088"/>
        <c:scaling>
          <c:orientation val="minMax"/>
        </c:scaling>
        <c:delete val="0"/>
        <c:axPos val="b"/>
        <c:majorTickMark val="out"/>
        <c:minorTickMark val="none"/>
        <c:tickLblPos val="nextTo"/>
        <c:txPr>
          <a:bodyPr/>
          <a:lstStyle/>
          <a:p>
            <a:pPr>
              <a:defRPr sz="1600"/>
            </a:pPr>
            <a:endParaRPr lang="el-GR"/>
          </a:p>
        </c:txPr>
        <c:crossAx val="186474880"/>
        <c:crosses val="autoZero"/>
        <c:auto val="1"/>
        <c:lblAlgn val="ctr"/>
        <c:lblOffset val="100"/>
        <c:noMultiLvlLbl val="0"/>
      </c:catAx>
      <c:valAx>
        <c:axId val="186474880"/>
        <c:scaling>
          <c:orientation val="minMax"/>
        </c:scaling>
        <c:delete val="0"/>
        <c:axPos val="l"/>
        <c:majorGridlines/>
        <c:numFmt formatCode="0.0" sourceLinked="1"/>
        <c:majorTickMark val="out"/>
        <c:minorTickMark val="none"/>
        <c:tickLblPos val="nextTo"/>
        <c:txPr>
          <a:bodyPr/>
          <a:lstStyle/>
          <a:p>
            <a:pPr>
              <a:defRPr sz="1400"/>
            </a:pPr>
            <a:endParaRPr lang="el-GR"/>
          </a:p>
        </c:txPr>
        <c:crossAx val="186473088"/>
        <c:crosses val="autoZero"/>
        <c:crossBetween val="between"/>
      </c:valAx>
    </c:plotArea>
    <c:legend>
      <c:legendPos val="r"/>
      <c:layout/>
      <c:overlay val="0"/>
      <c:txPr>
        <a:bodyPr/>
        <a:lstStyle/>
        <a:p>
          <a:pPr>
            <a:defRPr sz="1400"/>
          </a:pPr>
          <a:endParaRPr lang="el-GR"/>
        </a:p>
      </c:txPr>
    </c:legend>
    <c:plotVisOnly val="1"/>
    <c:dispBlanksAs val="gap"/>
    <c:showDLblsOverMax val="0"/>
  </c:chart>
  <c:externalData r:id="rId2">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Grafs!$B$268</c:f>
              <c:strCache>
                <c:ptCount val="1"/>
                <c:pt idx="0">
                  <c:v>PreTest %</c:v>
                </c:pt>
              </c:strCache>
            </c:strRef>
          </c:tx>
          <c:invertIfNegative val="0"/>
          <c:cat>
            <c:strRef>
              <c:f>Grafs!$A$269:$A$273</c:f>
              <c:strCache>
                <c:ptCount val="5"/>
                <c:pt idx="0">
                  <c:v>never</c:v>
                </c:pt>
                <c:pt idx="1">
                  <c:v>rarely</c:v>
                </c:pt>
                <c:pt idx="2">
                  <c:v>sometimes</c:v>
                </c:pt>
                <c:pt idx="3">
                  <c:v>often</c:v>
                </c:pt>
                <c:pt idx="4">
                  <c:v>always</c:v>
                </c:pt>
              </c:strCache>
            </c:strRef>
          </c:cat>
          <c:val>
            <c:numRef>
              <c:f>Grafs!$B$269:$B$273</c:f>
              <c:numCache>
                <c:formatCode>0.0</c:formatCode>
                <c:ptCount val="5"/>
                <c:pt idx="0">
                  <c:v>38.376383763837637</c:v>
                </c:pt>
                <c:pt idx="1">
                  <c:v>29.520295202952031</c:v>
                </c:pt>
                <c:pt idx="2">
                  <c:v>17.712177121771219</c:v>
                </c:pt>
                <c:pt idx="3">
                  <c:v>8.1180811808118083</c:v>
                </c:pt>
                <c:pt idx="4">
                  <c:v>6.2730627306273066</c:v>
                </c:pt>
              </c:numCache>
            </c:numRef>
          </c:val>
        </c:ser>
        <c:ser>
          <c:idx val="1"/>
          <c:order val="1"/>
          <c:tx>
            <c:strRef>
              <c:f>Grafs!$C$268</c:f>
              <c:strCache>
                <c:ptCount val="1"/>
                <c:pt idx="0">
                  <c:v>PostTest %</c:v>
                </c:pt>
              </c:strCache>
            </c:strRef>
          </c:tx>
          <c:invertIfNegative val="0"/>
          <c:cat>
            <c:strRef>
              <c:f>Grafs!$A$269:$A$273</c:f>
              <c:strCache>
                <c:ptCount val="5"/>
                <c:pt idx="0">
                  <c:v>never</c:v>
                </c:pt>
                <c:pt idx="1">
                  <c:v>rarely</c:v>
                </c:pt>
                <c:pt idx="2">
                  <c:v>sometimes</c:v>
                </c:pt>
                <c:pt idx="3">
                  <c:v>often</c:v>
                </c:pt>
                <c:pt idx="4">
                  <c:v>always</c:v>
                </c:pt>
              </c:strCache>
            </c:strRef>
          </c:cat>
          <c:val>
            <c:numRef>
              <c:f>Grafs!$C$269:$C$273</c:f>
              <c:numCache>
                <c:formatCode>0.0</c:formatCode>
                <c:ptCount val="5"/>
                <c:pt idx="0">
                  <c:v>45.679012345679013</c:v>
                </c:pt>
                <c:pt idx="1">
                  <c:v>29.62962962962963</c:v>
                </c:pt>
                <c:pt idx="2">
                  <c:v>18.518518518518519</c:v>
                </c:pt>
                <c:pt idx="3">
                  <c:v>2.4691358024691357</c:v>
                </c:pt>
                <c:pt idx="4">
                  <c:v>3.7037037037037037</c:v>
                </c:pt>
              </c:numCache>
            </c:numRef>
          </c:val>
        </c:ser>
        <c:dLbls>
          <c:showLegendKey val="0"/>
          <c:showVal val="0"/>
          <c:showCatName val="0"/>
          <c:showSerName val="0"/>
          <c:showPercent val="0"/>
          <c:showBubbleSize val="0"/>
        </c:dLbls>
        <c:gapWidth val="150"/>
        <c:shape val="box"/>
        <c:axId val="186509184"/>
        <c:axId val="186510720"/>
        <c:axId val="0"/>
      </c:bar3DChart>
      <c:catAx>
        <c:axId val="186509184"/>
        <c:scaling>
          <c:orientation val="minMax"/>
        </c:scaling>
        <c:delete val="0"/>
        <c:axPos val="b"/>
        <c:majorTickMark val="out"/>
        <c:minorTickMark val="none"/>
        <c:tickLblPos val="nextTo"/>
        <c:txPr>
          <a:bodyPr/>
          <a:lstStyle/>
          <a:p>
            <a:pPr>
              <a:defRPr sz="1600"/>
            </a:pPr>
            <a:endParaRPr lang="el-GR"/>
          </a:p>
        </c:txPr>
        <c:crossAx val="186510720"/>
        <c:crosses val="autoZero"/>
        <c:auto val="1"/>
        <c:lblAlgn val="ctr"/>
        <c:lblOffset val="100"/>
        <c:noMultiLvlLbl val="0"/>
      </c:catAx>
      <c:valAx>
        <c:axId val="186510720"/>
        <c:scaling>
          <c:orientation val="minMax"/>
        </c:scaling>
        <c:delete val="0"/>
        <c:axPos val="l"/>
        <c:majorGridlines/>
        <c:numFmt formatCode="0.0" sourceLinked="1"/>
        <c:majorTickMark val="out"/>
        <c:minorTickMark val="none"/>
        <c:tickLblPos val="nextTo"/>
        <c:txPr>
          <a:bodyPr/>
          <a:lstStyle/>
          <a:p>
            <a:pPr>
              <a:defRPr sz="1400"/>
            </a:pPr>
            <a:endParaRPr lang="el-GR"/>
          </a:p>
        </c:txPr>
        <c:crossAx val="186509184"/>
        <c:crosses val="autoZero"/>
        <c:crossBetween val="between"/>
      </c:valAx>
    </c:plotArea>
    <c:legend>
      <c:legendPos val="r"/>
      <c:layout/>
      <c:overlay val="0"/>
      <c:txPr>
        <a:bodyPr/>
        <a:lstStyle/>
        <a:p>
          <a:pPr>
            <a:defRPr sz="1400"/>
          </a:pPr>
          <a:endParaRPr lang="el-GR"/>
        </a:p>
      </c:txPr>
    </c:legend>
    <c:plotVisOnly val="1"/>
    <c:dispBlanksAs val="gap"/>
    <c:showDLblsOverMax val="0"/>
  </c:chart>
  <c:externalData r:id="rId2">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Grafs!$B$286</c:f>
              <c:strCache>
                <c:ptCount val="1"/>
                <c:pt idx="0">
                  <c:v>PreTest %</c:v>
                </c:pt>
              </c:strCache>
            </c:strRef>
          </c:tx>
          <c:invertIfNegative val="0"/>
          <c:cat>
            <c:strRef>
              <c:f>Grafs!$A$287:$A$291</c:f>
              <c:strCache>
                <c:ptCount val="5"/>
                <c:pt idx="0">
                  <c:v>never</c:v>
                </c:pt>
                <c:pt idx="1">
                  <c:v>rarely</c:v>
                </c:pt>
                <c:pt idx="2">
                  <c:v>sometimes</c:v>
                </c:pt>
                <c:pt idx="3">
                  <c:v>often</c:v>
                </c:pt>
                <c:pt idx="4">
                  <c:v>always</c:v>
                </c:pt>
              </c:strCache>
            </c:strRef>
          </c:cat>
          <c:val>
            <c:numRef>
              <c:f>Grafs!$B$287:$B$291</c:f>
              <c:numCache>
                <c:formatCode>0.0</c:formatCode>
                <c:ptCount val="5"/>
                <c:pt idx="0">
                  <c:v>16.974169741697416</c:v>
                </c:pt>
                <c:pt idx="1">
                  <c:v>14.391143911439114</c:v>
                </c:pt>
                <c:pt idx="2">
                  <c:v>29.520295202952031</c:v>
                </c:pt>
                <c:pt idx="3">
                  <c:v>27.675276752767527</c:v>
                </c:pt>
                <c:pt idx="4">
                  <c:v>11.439114391143912</c:v>
                </c:pt>
              </c:numCache>
            </c:numRef>
          </c:val>
        </c:ser>
        <c:ser>
          <c:idx val="1"/>
          <c:order val="1"/>
          <c:tx>
            <c:strRef>
              <c:f>Grafs!$C$286</c:f>
              <c:strCache>
                <c:ptCount val="1"/>
                <c:pt idx="0">
                  <c:v>PostTest %</c:v>
                </c:pt>
              </c:strCache>
            </c:strRef>
          </c:tx>
          <c:invertIfNegative val="0"/>
          <c:cat>
            <c:strRef>
              <c:f>Grafs!$A$287:$A$291</c:f>
              <c:strCache>
                <c:ptCount val="5"/>
                <c:pt idx="0">
                  <c:v>never</c:v>
                </c:pt>
                <c:pt idx="1">
                  <c:v>rarely</c:v>
                </c:pt>
                <c:pt idx="2">
                  <c:v>sometimes</c:v>
                </c:pt>
                <c:pt idx="3">
                  <c:v>often</c:v>
                </c:pt>
                <c:pt idx="4">
                  <c:v>always</c:v>
                </c:pt>
              </c:strCache>
            </c:strRef>
          </c:cat>
          <c:val>
            <c:numRef>
              <c:f>Grafs!$C$287:$C$291</c:f>
              <c:numCache>
                <c:formatCode>0.0</c:formatCode>
                <c:ptCount val="5"/>
                <c:pt idx="0">
                  <c:v>4.9382716049382713</c:v>
                </c:pt>
                <c:pt idx="1">
                  <c:v>12.345679012345679</c:v>
                </c:pt>
                <c:pt idx="2">
                  <c:v>38.271604938271608</c:v>
                </c:pt>
                <c:pt idx="3">
                  <c:v>32.098765432098766</c:v>
                </c:pt>
                <c:pt idx="4">
                  <c:v>12.345679012345679</c:v>
                </c:pt>
              </c:numCache>
            </c:numRef>
          </c:val>
        </c:ser>
        <c:dLbls>
          <c:showLegendKey val="0"/>
          <c:showVal val="0"/>
          <c:showCatName val="0"/>
          <c:showSerName val="0"/>
          <c:showPercent val="0"/>
          <c:showBubbleSize val="0"/>
        </c:dLbls>
        <c:gapWidth val="150"/>
        <c:shape val="box"/>
        <c:axId val="186573952"/>
        <c:axId val="186575488"/>
        <c:axId val="0"/>
      </c:bar3DChart>
      <c:catAx>
        <c:axId val="186573952"/>
        <c:scaling>
          <c:orientation val="minMax"/>
        </c:scaling>
        <c:delete val="0"/>
        <c:axPos val="b"/>
        <c:majorTickMark val="out"/>
        <c:minorTickMark val="none"/>
        <c:tickLblPos val="nextTo"/>
        <c:txPr>
          <a:bodyPr/>
          <a:lstStyle/>
          <a:p>
            <a:pPr>
              <a:defRPr sz="1600"/>
            </a:pPr>
            <a:endParaRPr lang="el-GR"/>
          </a:p>
        </c:txPr>
        <c:crossAx val="186575488"/>
        <c:crosses val="autoZero"/>
        <c:auto val="1"/>
        <c:lblAlgn val="ctr"/>
        <c:lblOffset val="100"/>
        <c:noMultiLvlLbl val="0"/>
      </c:catAx>
      <c:valAx>
        <c:axId val="186575488"/>
        <c:scaling>
          <c:orientation val="minMax"/>
        </c:scaling>
        <c:delete val="0"/>
        <c:axPos val="l"/>
        <c:majorGridlines/>
        <c:numFmt formatCode="0.0" sourceLinked="1"/>
        <c:majorTickMark val="out"/>
        <c:minorTickMark val="none"/>
        <c:tickLblPos val="nextTo"/>
        <c:txPr>
          <a:bodyPr/>
          <a:lstStyle/>
          <a:p>
            <a:pPr>
              <a:defRPr sz="1400"/>
            </a:pPr>
            <a:endParaRPr lang="el-GR"/>
          </a:p>
        </c:txPr>
        <c:crossAx val="186573952"/>
        <c:crosses val="autoZero"/>
        <c:crossBetween val="between"/>
      </c:valAx>
    </c:plotArea>
    <c:legend>
      <c:legendPos val="r"/>
      <c:layout/>
      <c:overlay val="0"/>
      <c:txPr>
        <a:bodyPr/>
        <a:lstStyle/>
        <a:p>
          <a:pPr>
            <a:defRPr sz="1400"/>
          </a:pPr>
          <a:endParaRPr lang="el-GR"/>
        </a:p>
      </c:txPr>
    </c:legend>
    <c:plotVisOnly val="1"/>
    <c:dispBlanksAs val="gap"/>
    <c:showDLblsOverMax val="0"/>
  </c:chart>
  <c:externalData r:id="rId2">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Grafs!$B$304</c:f>
              <c:strCache>
                <c:ptCount val="1"/>
                <c:pt idx="0">
                  <c:v>PreTest %</c:v>
                </c:pt>
              </c:strCache>
            </c:strRef>
          </c:tx>
          <c:invertIfNegative val="0"/>
          <c:cat>
            <c:strRef>
              <c:f>Grafs!$A$305:$A$309</c:f>
              <c:strCache>
                <c:ptCount val="5"/>
                <c:pt idx="0">
                  <c:v>never</c:v>
                </c:pt>
                <c:pt idx="1">
                  <c:v>rarely</c:v>
                </c:pt>
                <c:pt idx="2">
                  <c:v>sometimes</c:v>
                </c:pt>
                <c:pt idx="3">
                  <c:v>often</c:v>
                </c:pt>
                <c:pt idx="4">
                  <c:v>always</c:v>
                </c:pt>
              </c:strCache>
            </c:strRef>
          </c:cat>
          <c:val>
            <c:numRef>
              <c:f>Grafs!$B$305:$B$309</c:f>
              <c:numCache>
                <c:formatCode>0.0</c:formatCode>
                <c:ptCount val="5"/>
                <c:pt idx="0">
                  <c:v>19.55719557195572</c:v>
                </c:pt>
                <c:pt idx="1">
                  <c:v>20.29520295202952</c:v>
                </c:pt>
                <c:pt idx="2">
                  <c:v>24.354243542435423</c:v>
                </c:pt>
                <c:pt idx="3">
                  <c:v>21.402214022140221</c:v>
                </c:pt>
                <c:pt idx="4">
                  <c:v>14.391143911439114</c:v>
                </c:pt>
              </c:numCache>
            </c:numRef>
          </c:val>
        </c:ser>
        <c:ser>
          <c:idx val="1"/>
          <c:order val="1"/>
          <c:tx>
            <c:strRef>
              <c:f>Grafs!$C$304</c:f>
              <c:strCache>
                <c:ptCount val="1"/>
                <c:pt idx="0">
                  <c:v>PostTest %</c:v>
                </c:pt>
              </c:strCache>
            </c:strRef>
          </c:tx>
          <c:invertIfNegative val="0"/>
          <c:cat>
            <c:strRef>
              <c:f>Grafs!$A$305:$A$309</c:f>
              <c:strCache>
                <c:ptCount val="5"/>
                <c:pt idx="0">
                  <c:v>never</c:v>
                </c:pt>
                <c:pt idx="1">
                  <c:v>rarely</c:v>
                </c:pt>
                <c:pt idx="2">
                  <c:v>sometimes</c:v>
                </c:pt>
                <c:pt idx="3">
                  <c:v>often</c:v>
                </c:pt>
                <c:pt idx="4">
                  <c:v>always</c:v>
                </c:pt>
              </c:strCache>
            </c:strRef>
          </c:cat>
          <c:val>
            <c:numRef>
              <c:f>Grafs!$C$305:$C$309</c:f>
              <c:numCache>
                <c:formatCode>0.0</c:formatCode>
                <c:ptCount val="5"/>
                <c:pt idx="0">
                  <c:v>18.518518518518519</c:v>
                </c:pt>
                <c:pt idx="1">
                  <c:v>20.987654320987655</c:v>
                </c:pt>
                <c:pt idx="2">
                  <c:v>14.814814814814815</c:v>
                </c:pt>
                <c:pt idx="3">
                  <c:v>25.925925925925927</c:v>
                </c:pt>
                <c:pt idx="4">
                  <c:v>19.753086419753085</c:v>
                </c:pt>
              </c:numCache>
            </c:numRef>
          </c:val>
        </c:ser>
        <c:dLbls>
          <c:showLegendKey val="0"/>
          <c:showVal val="0"/>
          <c:showCatName val="0"/>
          <c:showSerName val="0"/>
          <c:showPercent val="0"/>
          <c:showBubbleSize val="0"/>
        </c:dLbls>
        <c:gapWidth val="150"/>
        <c:shape val="box"/>
        <c:axId val="186683776"/>
        <c:axId val="186685312"/>
        <c:axId val="0"/>
      </c:bar3DChart>
      <c:catAx>
        <c:axId val="186683776"/>
        <c:scaling>
          <c:orientation val="minMax"/>
        </c:scaling>
        <c:delete val="0"/>
        <c:axPos val="b"/>
        <c:majorTickMark val="out"/>
        <c:minorTickMark val="none"/>
        <c:tickLblPos val="nextTo"/>
        <c:txPr>
          <a:bodyPr/>
          <a:lstStyle/>
          <a:p>
            <a:pPr>
              <a:defRPr sz="1600"/>
            </a:pPr>
            <a:endParaRPr lang="el-GR"/>
          </a:p>
        </c:txPr>
        <c:crossAx val="186685312"/>
        <c:crosses val="autoZero"/>
        <c:auto val="1"/>
        <c:lblAlgn val="ctr"/>
        <c:lblOffset val="100"/>
        <c:noMultiLvlLbl val="0"/>
      </c:catAx>
      <c:valAx>
        <c:axId val="186685312"/>
        <c:scaling>
          <c:orientation val="minMax"/>
        </c:scaling>
        <c:delete val="0"/>
        <c:axPos val="l"/>
        <c:majorGridlines/>
        <c:numFmt formatCode="0.0" sourceLinked="1"/>
        <c:majorTickMark val="out"/>
        <c:minorTickMark val="none"/>
        <c:tickLblPos val="nextTo"/>
        <c:txPr>
          <a:bodyPr/>
          <a:lstStyle/>
          <a:p>
            <a:pPr>
              <a:defRPr sz="1400"/>
            </a:pPr>
            <a:endParaRPr lang="el-GR"/>
          </a:p>
        </c:txPr>
        <c:crossAx val="186683776"/>
        <c:crosses val="autoZero"/>
        <c:crossBetween val="between"/>
      </c:valAx>
    </c:plotArea>
    <c:legend>
      <c:legendPos val="r"/>
      <c:layout/>
      <c:overlay val="0"/>
      <c:txPr>
        <a:bodyPr/>
        <a:lstStyle/>
        <a:p>
          <a:pPr>
            <a:defRPr sz="1400"/>
          </a:pPr>
          <a:endParaRPr lang="el-GR"/>
        </a:p>
      </c:txPr>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Grafs!$B$21</c:f>
              <c:strCache>
                <c:ptCount val="1"/>
                <c:pt idx="0">
                  <c:v>PreTest %</c:v>
                </c:pt>
              </c:strCache>
            </c:strRef>
          </c:tx>
          <c:invertIfNegative val="0"/>
          <c:cat>
            <c:strRef>
              <c:f>Grafs!$A$22:$A$23</c:f>
              <c:strCache>
                <c:ptCount val="2"/>
                <c:pt idx="0">
                  <c:v>Boy</c:v>
                </c:pt>
                <c:pt idx="1">
                  <c:v>Girl</c:v>
                </c:pt>
              </c:strCache>
            </c:strRef>
          </c:cat>
          <c:val>
            <c:numRef>
              <c:f>Grafs!$B$22:$B$23</c:f>
              <c:numCache>
                <c:formatCode>0.0</c:formatCode>
                <c:ptCount val="2"/>
                <c:pt idx="0">
                  <c:v>44.649446494464947</c:v>
                </c:pt>
                <c:pt idx="1">
                  <c:v>55.350553505535053</c:v>
                </c:pt>
              </c:numCache>
            </c:numRef>
          </c:val>
        </c:ser>
        <c:ser>
          <c:idx val="1"/>
          <c:order val="1"/>
          <c:tx>
            <c:strRef>
              <c:f>Grafs!$C$21</c:f>
              <c:strCache>
                <c:ptCount val="1"/>
                <c:pt idx="0">
                  <c:v>PostTest %</c:v>
                </c:pt>
              </c:strCache>
            </c:strRef>
          </c:tx>
          <c:invertIfNegative val="0"/>
          <c:cat>
            <c:strRef>
              <c:f>Grafs!$A$22:$A$23</c:f>
              <c:strCache>
                <c:ptCount val="2"/>
                <c:pt idx="0">
                  <c:v>Boy</c:v>
                </c:pt>
                <c:pt idx="1">
                  <c:v>Girl</c:v>
                </c:pt>
              </c:strCache>
            </c:strRef>
          </c:cat>
          <c:val>
            <c:numRef>
              <c:f>Grafs!$C$22:$C$23</c:f>
              <c:numCache>
                <c:formatCode>0.0</c:formatCode>
                <c:ptCount val="2"/>
                <c:pt idx="0">
                  <c:v>45.679012345679013</c:v>
                </c:pt>
                <c:pt idx="1">
                  <c:v>54.320987654320987</c:v>
                </c:pt>
              </c:numCache>
            </c:numRef>
          </c:val>
        </c:ser>
        <c:dLbls>
          <c:showLegendKey val="0"/>
          <c:showVal val="0"/>
          <c:showCatName val="0"/>
          <c:showSerName val="0"/>
          <c:showPercent val="0"/>
          <c:showBubbleSize val="0"/>
        </c:dLbls>
        <c:gapWidth val="150"/>
        <c:shape val="box"/>
        <c:axId val="185571200"/>
        <c:axId val="185572736"/>
        <c:axId val="0"/>
      </c:bar3DChart>
      <c:catAx>
        <c:axId val="185571200"/>
        <c:scaling>
          <c:orientation val="minMax"/>
        </c:scaling>
        <c:delete val="0"/>
        <c:axPos val="b"/>
        <c:majorTickMark val="out"/>
        <c:minorTickMark val="none"/>
        <c:tickLblPos val="nextTo"/>
        <c:txPr>
          <a:bodyPr/>
          <a:lstStyle/>
          <a:p>
            <a:pPr>
              <a:defRPr sz="1600"/>
            </a:pPr>
            <a:endParaRPr lang="el-GR"/>
          </a:p>
        </c:txPr>
        <c:crossAx val="185572736"/>
        <c:crosses val="autoZero"/>
        <c:auto val="1"/>
        <c:lblAlgn val="ctr"/>
        <c:lblOffset val="100"/>
        <c:noMultiLvlLbl val="0"/>
      </c:catAx>
      <c:valAx>
        <c:axId val="185572736"/>
        <c:scaling>
          <c:orientation val="minMax"/>
        </c:scaling>
        <c:delete val="0"/>
        <c:axPos val="l"/>
        <c:majorGridlines/>
        <c:numFmt formatCode="0.0" sourceLinked="1"/>
        <c:majorTickMark val="out"/>
        <c:minorTickMark val="none"/>
        <c:tickLblPos val="nextTo"/>
        <c:txPr>
          <a:bodyPr/>
          <a:lstStyle/>
          <a:p>
            <a:pPr>
              <a:defRPr sz="1400"/>
            </a:pPr>
            <a:endParaRPr lang="el-GR"/>
          </a:p>
        </c:txPr>
        <c:crossAx val="185571200"/>
        <c:crosses val="autoZero"/>
        <c:crossBetween val="between"/>
      </c:valAx>
    </c:plotArea>
    <c:legend>
      <c:legendPos val="r"/>
      <c:layout/>
      <c:overlay val="0"/>
      <c:txPr>
        <a:bodyPr/>
        <a:lstStyle/>
        <a:p>
          <a:pPr>
            <a:defRPr sz="1400"/>
          </a:pPr>
          <a:endParaRPr lang="el-GR"/>
        </a:p>
      </c:txPr>
    </c:legend>
    <c:plotVisOnly val="1"/>
    <c:dispBlanksAs val="gap"/>
    <c:showDLblsOverMax val="0"/>
  </c:chart>
  <c:externalData r:id="rId2">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Grafs!$B$322</c:f>
              <c:strCache>
                <c:ptCount val="1"/>
                <c:pt idx="0">
                  <c:v>PreTest %</c:v>
                </c:pt>
              </c:strCache>
            </c:strRef>
          </c:tx>
          <c:invertIfNegative val="0"/>
          <c:cat>
            <c:strRef>
              <c:f>Grafs!$A$323:$A$327</c:f>
              <c:strCache>
                <c:ptCount val="5"/>
                <c:pt idx="0">
                  <c:v>never</c:v>
                </c:pt>
                <c:pt idx="1">
                  <c:v>rarely</c:v>
                </c:pt>
                <c:pt idx="2">
                  <c:v>sometimes</c:v>
                </c:pt>
                <c:pt idx="3">
                  <c:v>often</c:v>
                </c:pt>
                <c:pt idx="4">
                  <c:v>always</c:v>
                </c:pt>
              </c:strCache>
            </c:strRef>
          </c:cat>
          <c:val>
            <c:numRef>
              <c:f>Grafs!$B$323:$B$327</c:f>
              <c:numCache>
                <c:formatCode>0.0</c:formatCode>
                <c:ptCount val="5"/>
                <c:pt idx="0">
                  <c:v>34.686346863468636</c:v>
                </c:pt>
                <c:pt idx="1">
                  <c:v>30.627306273062732</c:v>
                </c:pt>
                <c:pt idx="2">
                  <c:v>20.29520295202952</c:v>
                </c:pt>
                <c:pt idx="3">
                  <c:v>9.5940959409594093</c:v>
                </c:pt>
                <c:pt idx="4">
                  <c:v>4.7970479704797047</c:v>
                </c:pt>
              </c:numCache>
            </c:numRef>
          </c:val>
        </c:ser>
        <c:ser>
          <c:idx val="1"/>
          <c:order val="1"/>
          <c:tx>
            <c:strRef>
              <c:f>Grafs!$C$322</c:f>
              <c:strCache>
                <c:ptCount val="1"/>
                <c:pt idx="0">
                  <c:v>PostTest %</c:v>
                </c:pt>
              </c:strCache>
            </c:strRef>
          </c:tx>
          <c:invertIfNegative val="0"/>
          <c:cat>
            <c:strRef>
              <c:f>Grafs!$A$323:$A$327</c:f>
              <c:strCache>
                <c:ptCount val="5"/>
                <c:pt idx="0">
                  <c:v>never</c:v>
                </c:pt>
                <c:pt idx="1">
                  <c:v>rarely</c:v>
                </c:pt>
                <c:pt idx="2">
                  <c:v>sometimes</c:v>
                </c:pt>
                <c:pt idx="3">
                  <c:v>often</c:v>
                </c:pt>
                <c:pt idx="4">
                  <c:v>always</c:v>
                </c:pt>
              </c:strCache>
            </c:strRef>
          </c:cat>
          <c:val>
            <c:numRef>
              <c:f>Grafs!$C$323:$C$327</c:f>
              <c:numCache>
                <c:formatCode>0.0</c:formatCode>
                <c:ptCount val="5"/>
                <c:pt idx="0">
                  <c:v>30.864197530864196</c:v>
                </c:pt>
                <c:pt idx="1">
                  <c:v>30.864197530864196</c:v>
                </c:pt>
                <c:pt idx="2">
                  <c:v>24.691358024691358</c:v>
                </c:pt>
                <c:pt idx="3">
                  <c:v>8.6419753086419746</c:v>
                </c:pt>
                <c:pt idx="4">
                  <c:v>4.9382716049382713</c:v>
                </c:pt>
              </c:numCache>
            </c:numRef>
          </c:val>
        </c:ser>
        <c:dLbls>
          <c:showLegendKey val="0"/>
          <c:showVal val="0"/>
          <c:showCatName val="0"/>
          <c:showSerName val="0"/>
          <c:showPercent val="0"/>
          <c:showBubbleSize val="0"/>
        </c:dLbls>
        <c:gapWidth val="150"/>
        <c:shape val="box"/>
        <c:axId val="186707328"/>
        <c:axId val="186729600"/>
        <c:axId val="0"/>
      </c:bar3DChart>
      <c:catAx>
        <c:axId val="186707328"/>
        <c:scaling>
          <c:orientation val="minMax"/>
        </c:scaling>
        <c:delete val="0"/>
        <c:axPos val="b"/>
        <c:majorTickMark val="out"/>
        <c:minorTickMark val="none"/>
        <c:tickLblPos val="nextTo"/>
        <c:txPr>
          <a:bodyPr/>
          <a:lstStyle/>
          <a:p>
            <a:pPr>
              <a:defRPr sz="1600"/>
            </a:pPr>
            <a:endParaRPr lang="el-GR"/>
          </a:p>
        </c:txPr>
        <c:crossAx val="186729600"/>
        <c:crosses val="autoZero"/>
        <c:auto val="1"/>
        <c:lblAlgn val="ctr"/>
        <c:lblOffset val="100"/>
        <c:noMultiLvlLbl val="0"/>
      </c:catAx>
      <c:valAx>
        <c:axId val="186729600"/>
        <c:scaling>
          <c:orientation val="minMax"/>
        </c:scaling>
        <c:delete val="0"/>
        <c:axPos val="l"/>
        <c:majorGridlines/>
        <c:numFmt formatCode="0.0" sourceLinked="1"/>
        <c:majorTickMark val="out"/>
        <c:minorTickMark val="none"/>
        <c:tickLblPos val="nextTo"/>
        <c:txPr>
          <a:bodyPr/>
          <a:lstStyle/>
          <a:p>
            <a:pPr>
              <a:defRPr sz="1400"/>
            </a:pPr>
            <a:endParaRPr lang="el-GR"/>
          </a:p>
        </c:txPr>
        <c:crossAx val="186707328"/>
        <c:crosses val="autoZero"/>
        <c:crossBetween val="between"/>
      </c:valAx>
    </c:plotArea>
    <c:legend>
      <c:legendPos val="r"/>
      <c:layout/>
      <c:overlay val="0"/>
      <c:txPr>
        <a:bodyPr/>
        <a:lstStyle/>
        <a:p>
          <a:pPr>
            <a:defRPr sz="1400"/>
          </a:pPr>
          <a:endParaRPr lang="el-GR"/>
        </a:p>
      </c:txPr>
    </c:legend>
    <c:plotVisOnly val="1"/>
    <c:dispBlanksAs val="gap"/>
    <c:showDLblsOverMax val="0"/>
  </c:chart>
  <c:externalData r:id="rId2">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Grafs!$B$340</c:f>
              <c:strCache>
                <c:ptCount val="1"/>
                <c:pt idx="0">
                  <c:v>PreTest %</c:v>
                </c:pt>
              </c:strCache>
            </c:strRef>
          </c:tx>
          <c:invertIfNegative val="0"/>
          <c:cat>
            <c:strRef>
              <c:f>Grafs!$A$341:$A$345</c:f>
              <c:strCache>
                <c:ptCount val="5"/>
                <c:pt idx="0">
                  <c:v>never</c:v>
                </c:pt>
                <c:pt idx="1">
                  <c:v>rarely</c:v>
                </c:pt>
                <c:pt idx="2">
                  <c:v>sometimes</c:v>
                </c:pt>
                <c:pt idx="3">
                  <c:v>often</c:v>
                </c:pt>
                <c:pt idx="4">
                  <c:v>always</c:v>
                </c:pt>
              </c:strCache>
            </c:strRef>
          </c:cat>
          <c:val>
            <c:numRef>
              <c:f>Grafs!$B$341:$B$345</c:f>
              <c:numCache>
                <c:formatCode>0.0</c:formatCode>
                <c:ptCount val="5"/>
                <c:pt idx="0">
                  <c:v>11.439114391143912</c:v>
                </c:pt>
                <c:pt idx="1">
                  <c:v>7.7490774907749076</c:v>
                </c:pt>
                <c:pt idx="2">
                  <c:v>25.092250922509226</c:v>
                </c:pt>
                <c:pt idx="3">
                  <c:v>31.365313653136532</c:v>
                </c:pt>
                <c:pt idx="4">
                  <c:v>24.354243542435423</c:v>
                </c:pt>
              </c:numCache>
            </c:numRef>
          </c:val>
        </c:ser>
        <c:ser>
          <c:idx val="1"/>
          <c:order val="1"/>
          <c:tx>
            <c:strRef>
              <c:f>Grafs!$C$340</c:f>
              <c:strCache>
                <c:ptCount val="1"/>
                <c:pt idx="0">
                  <c:v>PostTest %</c:v>
                </c:pt>
              </c:strCache>
            </c:strRef>
          </c:tx>
          <c:invertIfNegative val="0"/>
          <c:cat>
            <c:strRef>
              <c:f>Grafs!$A$341:$A$345</c:f>
              <c:strCache>
                <c:ptCount val="5"/>
                <c:pt idx="0">
                  <c:v>never</c:v>
                </c:pt>
                <c:pt idx="1">
                  <c:v>rarely</c:v>
                </c:pt>
                <c:pt idx="2">
                  <c:v>sometimes</c:v>
                </c:pt>
                <c:pt idx="3">
                  <c:v>often</c:v>
                </c:pt>
                <c:pt idx="4">
                  <c:v>always</c:v>
                </c:pt>
              </c:strCache>
            </c:strRef>
          </c:cat>
          <c:val>
            <c:numRef>
              <c:f>Grafs!$C$341:$C$345</c:f>
              <c:numCache>
                <c:formatCode>0.0</c:formatCode>
                <c:ptCount val="5"/>
                <c:pt idx="0">
                  <c:v>7.4074074074074074</c:v>
                </c:pt>
                <c:pt idx="1">
                  <c:v>11.111111111111111</c:v>
                </c:pt>
                <c:pt idx="2">
                  <c:v>18.518518518518519</c:v>
                </c:pt>
                <c:pt idx="3">
                  <c:v>28.395061728395063</c:v>
                </c:pt>
                <c:pt idx="4">
                  <c:v>34.567901234567898</c:v>
                </c:pt>
              </c:numCache>
            </c:numRef>
          </c:val>
        </c:ser>
        <c:dLbls>
          <c:showLegendKey val="0"/>
          <c:showVal val="0"/>
          <c:showCatName val="0"/>
          <c:showSerName val="0"/>
          <c:showPercent val="0"/>
          <c:showBubbleSize val="0"/>
        </c:dLbls>
        <c:gapWidth val="150"/>
        <c:shape val="box"/>
        <c:axId val="186763904"/>
        <c:axId val="186773888"/>
        <c:axId val="0"/>
      </c:bar3DChart>
      <c:catAx>
        <c:axId val="186763904"/>
        <c:scaling>
          <c:orientation val="minMax"/>
        </c:scaling>
        <c:delete val="0"/>
        <c:axPos val="b"/>
        <c:majorTickMark val="out"/>
        <c:minorTickMark val="none"/>
        <c:tickLblPos val="nextTo"/>
        <c:txPr>
          <a:bodyPr/>
          <a:lstStyle/>
          <a:p>
            <a:pPr>
              <a:defRPr sz="1600"/>
            </a:pPr>
            <a:endParaRPr lang="el-GR"/>
          </a:p>
        </c:txPr>
        <c:crossAx val="186773888"/>
        <c:crosses val="autoZero"/>
        <c:auto val="1"/>
        <c:lblAlgn val="ctr"/>
        <c:lblOffset val="100"/>
        <c:noMultiLvlLbl val="0"/>
      </c:catAx>
      <c:valAx>
        <c:axId val="186773888"/>
        <c:scaling>
          <c:orientation val="minMax"/>
        </c:scaling>
        <c:delete val="0"/>
        <c:axPos val="l"/>
        <c:majorGridlines/>
        <c:numFmt formatCode="0.0" sourceLinked="1"/>
        <c:majorTickMark val="out"/>
        <c:minorTickMark val="none"/>
        <c:tickLblPos val="nextTo"/>
        <c:txPr>
          <a:bodyPr/>
          <a:lstStyle/>
          <a:p>
            <a:pPr>
              <a:defRPr sz="1400"/>
            </a:pPr>
            <a:endParaRPr lang="el-GR"/>
          </a:p>
        </c:txPr>
        <c:crossAx val="186763904"/>
        <c:crosses val="autoZero"/>
        <c:crossBetween val="between"/>
      </c:valAx>
    </c:plotArea>
    <c:legend>
      <c:legendPos val="r"/>
      <c:layout/>
      <c:overlay val="0"/>
      <c:txPr>
        <a:bodyPr/>
        <a:lstStyle/>
        <a:p>
          <a:pPr>
            <a:defRPr sz="1400"/>
          </a:pPr>
          <a:endParaRPr lang="el-GR"/>
        </a:p>
      </c:txPr>
    </c:legend>
    <c:plotVisOnly val="1"/>
    <c:dispBlanksAs val="gap"/>
    <c:showDLblsOverMax val="0"/>
  </c:chart>
  <c:externalData r:id="rId2">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Grafs!$B$358</c:f>
              <c:strCache>
                <c:ptCount val="1"/>
                <c:pt idx="0">
                  <c:v>PreTest %</c:v>
                </c:pt>
              </c:strCache>
            </c:strRef>
          </c:tx>
          <c:invertIfNegative val="0"/>
          <c:cat>
            <c:strRef>
              <c:f>Grafs!$A$359:$A$363</c:f>
              <c:strCache>
                <c:ptCount val="5"/>
                <c:pt idx="0">
                  <c:v>never</c:v>
                </c:pt>
                <c:pt idx="1">
                  <c:v>rarely</c:v>
                </c:pt>
                <c:pt idx="2">
                  <c:v>sometimes</c:v>
                </c:pt>
                <c:pt idx="3">
                  <c:v>often</c:v>
                </c:pt>
                <c:pt idx="4">
                  <c:v>always</c:v>
                </c:pt>
              </c:strCache>
            </c:strRef>
          </c:cat>
          <c:val>
            <c:numRef>
              <c:f>Grafs!$B$359:$B$363</c:f>
              <c:numCache>
                <c:formatCode>0.0</c:formatCode>
                <c:ptCount val="5"/>
                <c:pt idx="0">
                  <c:v>45.756457564575648</c:v>
                </c:pt>
                <c:pt idx="1">
                  <c:v>22.878228782287824</c:v>
                </c:pt>
                <c:pt idx="2">
                  <c:v>15.867158671586715</c:v>
                </c:pt>
                <c:pt idx="3">
                  <c:v>12.177121771217712</c:v>
                </c:pt>
                <c:pt idx="4">
                  <c:v>3.3210332103321032</c:v>
                </c:pt>
              </c:numCache>
            </c:numRef>
          </c:val>
        </c:ser>
        <c:ser>
          <c:idx val="1"/>
          <c:order val="1"/>
          <c:tx>
            <c:strRef>
              <c:f>Grafs!$C$358</c:f>
              <c:strCache>
                <c:ptCount val="1"/>
                <c:pt idx="0">
                  <c:v>PostTest %</c:v>
                </c:pt>
              </c:strCache>
            </c:strRef>
          </c:tx>
          <c:invertIfNegative val="0"/>
          <c:cat>
            <c:strRef>
              <c:f>Grafs!$A$359:$A$363</c:f>
              <c:strCache>
                <c:ptCount val="5"/>
                <c:pt idx="0">
                  <c:v>never</c:v>
                </c:pt>
                <c:pt idx="1">
                  <c:v>rarely</c:v>
                </c:pt>
                <c:pt idx="2">
                  <c:v>sometimes</c:v>
                </c:pt>
                <c:pt idx="3">
                  <c:v>often</c:v>
                </c:pt>
                <c:pt idx="4">
                  <c:v>always</c:v>
                </c:pt>
              </c:strCache>
            </c:strRef>
          </c:cat>
          <c:val>
            <c:numRef>
              <c:f>Grafs!$C$359:$C$363</c:f>
              <c:numCache>
                <c:formatCode>0.0</c:formatCode>
                <c:ptCount val="5"/>
                <c:pt idx="0">
                  <c:v>50.617283950617285</c:v>
                </c:pt>
                <c:pt idx="1">
                  <c:v>28.395061728395063</c:v>
                </c:pt>
                <c:pt idx="2">
                  <c:v>19.753086419753085</c:v>
                </c:pt>
                <c:pt idx="3">
                  <c:v>1.2345679012345678</c:v>
                </c:pt>
                <c:pt idx="4">
                  <c:v>0</c:v>
                </c:pt>
              </c:numCache>
            </c:numRef>
          </c:val>
        </c:ser>
        <c:dLbls>
          <c:showLegendKey val="0"/>
          <c:showVal val="0"/>
          <c:showCatName val="0"/>
          <c:showSerName val="0"/>
          <c:showPercent val="0"/>
          <c:showBubbleSize val="0"/>
        </c:dLbls>
        <c:gapWidth val="150"/>
        <c:shape val="box"/>
        <c:axId val="186627968"/>
        <c:axId val="186629504"/>
        <c:axId val="0"/>
      </c:bar3DChart>
      <c:catAx>
        <c:axId val="186627968"/>
        <c:scaling>
          <c:orientation val="minMax"/>
        </c:scaling>
        <c:delete val="0"/>
        <c:axPos val="b"/>
        <c:majorTickMark val="out"/>
        <c:minorTickMark val="none"/>
        <c:tickLblPos val="nextTo"/>
        <c:txPr>
          <a:bodyPr/>
          <a:lstStyle/>
          <a:p>
            <a:pPr>
              <a:defRPr sz="1600"/>
            </a:pPr>
            <a:endParaRPr lang="el-GR"/>
          </a:p>
        </c:txPr>
        <c:crossAx val="186629504"/>
        <c:crosses val="autoZero"/>
        <c:auto val="1"/>
        <c:lblAlgn val="ctr"/>
        <c:lblOffset val="100"/>
        <c:noMultiLvlLbl val="0"/>
      </c:catAx>
      <c:valAx>
        <c:axId val="186629504"/>
        <c:scaling>
          <c:orientation val="minMax"/>
        </c:scaling>
        <c:delete val="0"/>
        <c:axPos val="l"/>
        <c:majorGridlines/>
        <c:numFmt formatCode="0.0" sourceLinked="1"/>
        <c:majorTickMark val="out"/>
        <c:minorTickMark val="none"/>
        <c:tickLblPos val="nextTo"/>
        <c:txPr>
          <a:bodyPr/>
          <a:lstStyle/>
          <a:p>
            <a:pPr>
              <a:defRPr sz="1400"/>
            </a:pPr>
            <a:endParaRPr lang="el-GR"/>
          </a:p>
        </c:txPr>
        <c:crossAx val="186627968"/>
        <c:crosses val="autoZero"/>
        <c:crossBetween val="between"/>
      </c:valAx>
    </c:plotArea>
    <c:legend>
      <c:legendPos val="r"/>
      <c:layout/>
      <c:overlay val="0"/>
      <c:txPr>
        <a:bodyPr/>
        <a:lstStyle/>
        <a:p>
          <a:pPr>
            <a:defRPr sz="1400"/>
          </a:pPr>
          <a:endParaRPr lang="el-GR"/>
        </a:p>
      </c:txPr>
    </c:legend>
    <c:plotVisOnly val="1"/>
    <c:dispBlanksAs val="gap"/>
    <c:showDLblsOverMax val="0"/>
  </c:chart>
  <c:externalData r:id="rId2">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Grafs!$B$392</c:f>
              <c:strCache>
                <c:ptCount val="1"/>
                <c:pt idx="0">
                  <c:v>PreTest %</c:v>
                </c:pt>
              </c:strCache>
            </c:strRef>
          </c:tx>
          <c:invertIfNegative val="0"/>
          <c:cat>
            <c:strRef>
              <c:f>Grafs!$A$393:$A$397</c:f>
              <c:strCache>
                <c:ptCount val="5"/>
                <c:pt idx="0">
                  <c:v>never</c:v>
                </c:pt>
                <c:pt idx="1">
                  <c:v>rarely</c:v>
                </c:pt>
                <c:pt idx="2">
                  <c:v>sometimes</c:v>
                </c:pt>
                <c:pt idx="3">
                  <c:v>often</c:v>
                </c:pt>
                <c:pt idx="4">
                  <c:v>always</c:v>
                </c:pt>
              </c:strCache>
            </c:strRef>
          </c:cat>
          <c:val>
            <c:numRef>
              <c:f>Grafs!$B$393:$B$397</c:f>
              <c:numCache>
                <c:formatCode>0.0</c:formatCode>
                <c:ptCount val="5"/>
                <c:pt idx="0">
                  <c:v>40.59040590405904</c:v>
                </c:pt>
                <c:pt idx="1">
                  <c:v>20.664206642066421</c:v>
                </c:pt>
                <c:pt idx="2">
                  <c:v>19.926199261992618</c:v>
                </c:pt>
                <c:pt idx="3">
                  <c:v>11.439114391143912</c:v>
                </c:pt>
                <c:pt idx="4">
                  <c:v>7.3800738007380078</c:v>
                </c:pt>
              </c:numCache>
            </c:numRef>
          </c:val>
        </c:ser>
        <c:ser>
          <c:idx val="1"/>
          <c:order val="1"/>
          <c:tx>
            <c:strRef>
              <c:f>Grafs!$C$392</c:f>
              <c:strCache>
                <c:ptCount val="1"/>
                <c:pt idx="0">
                  <c:v>PostTest %</c:v>
                </c:pt>
              </c:strCache>
            </c:strRef>
          </c:tx>
          <c:invertIfNegative val="0"/>
          <c:cat>
            <c:strRef>
              <c:f>Grafs!$A$393:$A$397</c:f>
              <c:strCache>
                <c:ptCount val="5"/>
                <c:pt idx="0">
                  <c:v>never</c:v>
                </c:pt>
                <c:pt idx="1">
                  <c:v>rarely</c:v>
                </c:pt>
                <c:pt idx="2">
                  <c:v>sometimes</c:v>
                </c:pt>
                <c:pt idx="3">
                  <c:v>often</c:v>
                </c:pt>
                <c:pt idx="4">
                  <c:v>always</c:v>
                </c:pt>
              </c:strCache>
            </c:strRef>
          </c:cat>
          <c:val>
            <c:numRef>
              <c:f>Grafs!$C$393:$C$397</c:f>
              <c:numCache>
                <c:formatCode>0.0</c:formatCode>
                <c:ptCount val="5"/>
                <c:pt idx="0">
                  <c:v>37.037037037037038</c:v>
                </c:pt>
                <c:pt idx="1">
                  <c:v>27.160493827160494</c:v>
                </c:pt>
                <c:pt idx="2">
                  <c:v>20.987654320987655</c:v>
                </c:pt>
                <c:pt idx="3">
                  <c:v>13.580246913580247</c:v>
                </c:pt>
                <c:pt idx="4">
                  <c:v>1.2345679012345678</c:v>
                </c:pt>
              </c:numCache>
            </c:numRef>
          </c:val>
        </c:ser>
        <c:dLbls>
          <c:showLegendKey val="0"/>
          <c:showVal val="0"/>
          <c:showCatName val="0"/>
          <c:showSerName val="0"/>
          <c:showPercent val="0"/>
          <c:showBubbleSize val="0"/>
        </c:dLbls>
        <c:gapWidth val="150"/>
        <c:shape val="box"/>
        <c:axId val="187122816"/>
        <c:axId val="187124352"/>
        <c:axId val="0"/>
      </c:bar3DChart>
      <c:catAx>
        <c:axId val="187122816"/>
        <c:scaling>
          <c:orientation val="minMax"/>
        </c:scaling>
        <c:delete val="0"/>
        <c:axPos val="b"/>
        <c:majorTickMark val="out"/>
        <c:minorTickMark val="none"/>
        <c:tickLblPos val="nextTo"/>
        <c:txPr>
          <a:bodyPr/>
          <a:lstStyle/>
          <a:p>
            <a:pPr>
              <a:defRPr sz="1600"/>
            </a:pPr>
            <a:endParaRPr lang="el-GR"/>
          </a:p>
        </c:txPr>
        <c:crossAx val="187124352"/>
        <c:crosses val="autoZero"/>
        <c:auto val="1"/>
        <c:lblAlgn val="ctr"/>
        <c:lblOffset val="100"/>
        <c:noMultiLvlLbl val="0"/>
      </c:catAx>
      <c:valAx>
        <c:axId val="187124352"/>
        <c:scaling>
          <c:orientation val="minMax"/>
        </c:scaling>
        <c:delete val="0"/>
        <c:axPos val="l"/>
        <c:majorGridlines/>
        <c:numFmt formatCode="0.0" sourceLinked="1"/>
        <c:majorTickMark val="out"/>
        <c:minorTickMark val="none"/>
        <c:tickLblPos val="nextTo"/>
        <c:txPr>
          <a:bodyPr/>
          <a:lstStyle/>
          <a:p>
            <a:pPr>
              <a:defRPr sz="1400"/>
            </a:pPr>
            <a:endParaRPr lang="el-GR"/>
          </a:p>
        </c:txPr>
        <c:crossAx val="187122816"/>
        <c:crosses val="autoZero"/>
        <c:crossBetween val="between"/>
      </c:valAx>
    </c:plotArea>
    <c:legend>
      <c:legendPos val="r"/>
      <c:layout/>
      <c:overlay val="0"/>
      <c:txPr>
        <a:bodyPr/>
        <a:lstStyle/>
        <a:p>
          <a:pPr>
            <a:defRPr sz="1400"/>
          </a:pPr>
          <a:endParaRPr lang="el-GR"/>
        </a:p>
      </c:txPr>
    </c:legend>
    <c:plotVisOnly val="1"/>
    <c:dispBlanksAs val="gap"/>
    <c:showDLblsOverMax val="0"/>
  </c:chart>
  <c:externalData r:id="rId2">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Grafs!$B$410</c:f>
              <c:strCache>
                <c:ptCount val="1"/>
                <c:pt idx="0">
                  <c:v>PreTest %</c:v>
                </c:pt>
              </c:strCache>
            </c:strRef>
          </c:tx>
          <c:invertIfNegative val="0"/>
          <c:cat>
            <c:strRef>
              <c:f>Grafs!$A$411:$A$415</c:f>
              <c:strCache>
                <c:ptCount val="5"/>
                <c:pt idx="0">
                  <c:v>never</c:v>
                </c:pt>
                <c:pt idx="1">
                  <c:v>rarely</c:v>
                </c:pt>
                <c:pt idx="2">
                  <c:v>sometimes</c:v>
                </c:pt>
                <c:pt idx="3">
                  <c:v>often</c:v>
                </c:pt>
                <c:pt idx="4">
                  <c:v>always</c:v>
                </c:pt>
              </c:strCache>
            </c:strRef>
          </c:cat>
          <c:val>
            <c:numRef>
              <c:f>Grafs!$B$411:$B$415</c:f>
              <c:numCache>
                <c:formatCode>0.0</c:formatCode>
                <c:ptCount val="5"/>
                <c:pt idx="0">
                  <c:v>49.815498154981547</c:v>
                </c:pt>
                <c:pt idx="1">
                  <c:v>20.664206642066421</c:v>
                </c:pt>
                <c:pt idx="2">
                  <c:v>17.712177121771219</c:v>
                </c:pt>
                <c:pt idx="3">
                  <c:v>6.6420664206642064</c:v>
                </c:pt>
                <c:pt idx="4">
                  <c:v>5.1660516605166054</c:v>
                </c:pt>
              </c:numCache>
            </c:numRef>
          </c:val>
        </c:ser>
        <c:ser>
          <c:idx val="1"/>
          <c:order val="1"/>
          <c:tx>
            <c:strRef>
              <c:f>Grafs!$C$410</c:f>
              <c:strCache>
                <c:ptCount val="1"/>
                <c:pt idx="0">
                  <c:v>PostTest %</c:v>
                </c:pt>
              </c:strCache>
            </c:strRef>
          </c:tx>
          <c:invertIfNegative val="0"/>
          <c:cat>
            <c:strRef>
              <c:f>Grafs!$A$411:$A$415</c:f>
              <c:strCache>
                <c:ptCount val="5"/>
                <c:pt idx="0">
                  <c:v>never</c:v>
                </c:pt>
                <c:pt idx="1">
                  <c:v>rarely</c:v>
                </c:pt>
                <c:pt idx="2">
                  <c:v>sometimes</c:v>
                </c:pt>
                <c:pt idx="3">
                  <c:v>often</c:v>
                </c:pt>
                <c:pt idx="4">
                  <c:v>always</c:v>
                </c:pt>
              </c:strCache>
            </c:strRef>
          </c:cat>
          <c:val>
            <c:numRef>
              <c:f>Grafs!$C$411:$C$415</c:f>
              <c:numCache>
                <c:formatCode>0.0</c:formatCode>
                <c:ptCount val="5"/>
                <c:pt idx="0">
                  <c:v>45.679012345679013</c:v>
                </c:pt>
                <c:pt idx="1">
                  <c:v>27.160493827160494</c:v>
                </c:pt>
                <c:pt idx="2">
                  <c:v>17.283950617283949</c:v>
                </c:pt>
                <c:pt idx="3">
                  <c:v>6.1728395061728394</c:v>
                </c:pt>
                <c:pt idx="4">
                  <c:v>3.7037037037037037</c:v>
                </c:pt>
              </c:numCache>
            </c:numRef>
          </c:val>
        </c:ser>
        <c:dLbls>
          <c:showLegendKey val="0"/>
          <c:showVal val="0"/>
          <c:showCatName val="0"/>
          <c:showSerName val="0"/>
          <c:showPercent val="0"/>
          <c:showBubbleSize val="0"/>
        </c:dLbls>
        <c:gapWidth val="150"/>
        <c:shape val="box"/>
        <c:axId val="187167104"/>
        <c:axId val="187168640"/>
        <c:axId val="0"/>
      </c:bar3DChart>
      <c:catAx>
        <c:axId val="187167104"/>
        <c:scaling>
          <c:orientation val="minMax"/>
        </c:scaling>
        <c:delete val="0"/>
        <c:axPos val="b"/>
        <c:majorTickMark val="out"/>
        <c:minorTickMark val="none"/>
        <c:tickLblPos val="nextTo"/>
        <c:txPr>
          <a:bodyPr/>
          <a:lstStyle/>
          <a:p>
            <a:pPr>
              <a:defRPr sz="1600"/>
            </a:pPr>
            <a:endParaRPr lang="el-GR"/>
          </a:p>
        </c:txPr>
        <c:crossAx val="187168640"/>
        <c:crosses val="autoZero"/>
        <c:auto val="1"/>
        <c:lblAlgn val="ctr"/>
        <c:lblOffset val="100"/>
        <c:noMultiLvlLbl val="0"/>
      </c:catAx>
      <c:valAx>
        <c:axId val="187168640"/>
        <c:scaling>
          <c:orientation val="minMax"/>
        </c:scaling>
        <c:delete val="0"/>
        <c:axPos val="l"/>
        <c:majorGridlines/>
        <c:numFmt formatCode="0.0" sourceLinked="1"/>
        <c:majorTickMark val="out"/>
        <c:minorTickMark val="none"/>
        <c:tickLblPos val="nextTo"/>
        <c:txPr>
          <a:bodyPr/>
          <a:lstStyle/>
          <a:p>
            <a:pPr>
              <a:defRPr sz="1400"/>
            </a:pPr>
            <a:endParaRPr lang="el-GR"/>
          </a:p>
        </c:txPr>
        <c:crossAx val="187167104"/>
        <c:crosses val="autoZero"/>
        <c:crossBetween val="between"/>
      </c:valAx>
    </c:plotArea>
    <c:legend>
      <c:legendPos val="r"/>
      <c:layout>
        <c:manualLayout>
          <c:xMode val="edge"/>
          <c:yMode val="edge"/>
          <c:x val="0.89474591717701946"/>
          <c:y val="0.45346703916698206"/>
          <c:w val="9.4451613687177985E-2"/>
          <c:h val="0.1046389320543842"/>
        </c:manualLayout>
      </c:layout>
      <c:overlay val="0"/>
      <c:txPr>
        <a:bodyPr/>
        <a:lstStyle/>
        <a:p>
          <a:pPr>
            <a:defRPr sz="1400"/>
          </a:pPr>
          <a:endParaRPr lang="el-GR"/>
        </a:p>
      </c:txPr>
    </c:legend>
    <c:plotVisOnly val="1"/>
    <c:dispBlanksAs val="gap"/>
    <c:showDLblsOverMax val="0"/>
  </c:chart>
  <c:externalData r:id="rId2">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Grafs!$B$428</c:f>
              <c:strCache>
                <c:ptCount val="1"/>
                <c:pt idx="0">
                  <c:v>PreTest %</c:v>
                </c:pt>
              </c:strCache>
            </c:strRef>
          </c:tx>
          <c:invertIfNegative val="0"/>
          <c:cat>
            <c:strRef>
              <c:f>Grafs!$A$429:$A$433</c:f>
              <c:strCache>
                <c:ptCount val="5"/>
                <c:pt idx="0">
                  <c:v>never</c:v>
                </c:pt>
                <c:pt idx="1">
                  <c:v>rarely</c:v>
                </c:pt>
                <c:pt idx="2">
                  <c:v>sometimes</c:v>
                </c:pt>
                <c:pt idx="3">
                  <c:v>often</c:v>
                </c:pt>
                <c:pt idx="4">
                  <c:v>always</c:v>
                </c:pt>
              </c:strCache>
            </c:strRef>
          </c:cat>
          <c:val>
            <c:numRef>
              <c:f>Grafs!$B$429:$B$433</c:f>
              <c:numCache>
                <c:formatCode>0.0</c:formatCode>
                <c:ptCount val="5"/>
                <c:pt idx="0">
                  <c:v>17.343173431734318</c:v>
                </c:pt>
                <c:pt idx="1">
                  <c:v>22.878228782287824</c:v>
                </c:pt>
                <c:pt idx="2">
                  <c:v>28.044280442804428</c:v>
                </c:pt>
                <c:pt idx="3">
                  <c:v>21.033210332103319</c:v>
                </c:pt>
                <c:pt idx="4">
                  <c:v>10.701107011070111</c:v>
                </c:pt>
              </c:numCache>
            </c:numRef>
          </c:val>
        </c:ser>
        <c:ser>
          <c:idx val="1"/>
          <c:order val="1"/>
          <c:tx>
            <c:strRef>
              <c:f>Grafs!$C$428</c:f>
              <c:strCache>
                <c:ptCount val="1"/>
                <c:pt idx="0">
                  <c:v>PostTest %</c:v>
                </c:pt>
              </c:strCache>
            </c:strRef>
          </c:tx>
          <c:invertIfNegative val="0"/>
          <c:cat>
            <c:strRef>
              <c:f>Grafs!$A$429:$A$433</c:f>
              <c:strCache>
                <c:ptCount val="5"/>
                <c:pt idx="0">
                  <c:v>never</c:v>
                </c:pt>
                <c:pt idx="1">
                  <c:v>rarely</c:v>
                </c:pt>
                <c:pt idx="2">
                  <c:v>sometimes</c:v>
                </c:pt>
                <c:pt idx="3">
                  <c:v>often</c:v>
                </c:pt>
                <c:pt idx="4">
                  <c:v>always</c:v>
                </c:pt>
              </c:strCache>
            </c:strRef>
          </c:cat>
          <c:val>
            <c:numRef>
              <c:f>Grafs!$C$429:$C$433</c:f>
              <c:numCache>
                <c:formatCode>0.0</c:formatCode>
                <c:ptCount val="5"/>
                <c:pt idx="0">
                  <c:v>11.111111111111111</c:v>
                </c:pt>
                <c:pt idx="1">
                  <c:v>17.283950617283949</c:v>
                </c:pt>
                <c:pt idx="2">
                  <c:v>28.395061728395063</c:v>
                </c:pt>
                <c:pt idx="3">
                  <c:v>28.395061728395063</c:v>
                </c:pt>
                <c:pt idx="4">
                  <c:v>14.814814814814815</c:v>
                </c:pt>
              </c:numCache>
            </c:numRef>
          </c:val>
        </c:ser>
        <c:dLbls>
          <c:showLegendKey val="0"/>
          <c:showVal val="0"/>
          <c:showCatName val="0"/>
          <c:showSerName val="0"/>
          <c:showPercent val="0"/>
          <c:showBubbleSize val="0"/>
        </c:dLbls>
        <c:gapWidth val="150"/>
        <c:shape val="box"/>
        <c:axId val="187211136"/>
        <c:axId val="187217024"/>
        <c:axId val="0"/>
      </c:bar3DChart>
      <c:catAx>
        <c:axId val="187211136"/>
        <c:scaling>
          <c:orientation val="minMax"/>
        </c:scaling>
        <c:delete val="0"/>
        <c:axPos val="b"/>
        <c:majorTickMark val="out"/>
        <c:minorTickMark val="none"/>
        <c:tickLblPos val="nextTo"/>
        <c:txPr>
          <a:bodyPr/>
          <a:lstStyle/>
          <a:p>
            <a:pPr>
              <a:defRPr sz="1600"/>
            </a:pPr>
            <a:endParaRPr lang="el-GR"/>
          </a:p>
        </c:txPr>
        <c:crossAx val="187217024"/>
        <c:crosses val="autoZero"/>
        <c:auto val="1"/>
        <c:lblAlgn val="ctr"/>
        <c:lblOffset val="100"/>
        <c:noMultiLvlLbl val="0"/>
      </c:catAx>
      <c:valAx>
        <c:axId val="187217024"/>
        <c:scaling>
          <c:orientation val="minMax"/>
        </c:scaling>
        <c:delete val="0"/>
        <c:axPos val="l"/>
        <c:majorGridlines/>
        <c:numFmt formatCode="0.0" sourceLinked="1"/>
        <c:majorTickMark val="out"/>
        <c:minorTickMark val="none"/>
        <c:tickLblPos val="nextTo"/>
        <c:txPr>
          <a:bodyPr/>
          <a:lstStyle/>
          <a:p>
            <a:pPr>
              <a:defRPr sz="1400"/>
            </a:pPr>
            <a:endParaRPr lang="el-GR"/>
          </a:p>
        </c:txPr>
        <c:crossAx val="187211136"/>
        <c:crosses val="autoZero"/>
        <c:crossBetween val="between"/>
      </c:valAx>
    </c:plotArea>
    <c:legend>
      <c:legendPos val="r"/>
      <c:layout/>
      <c:overlay val="0"/>
      <c:txPr>
        <a:bodyPr/>
        <a:lstStyle/>
        <a:p>
          <a:pPr>
            <a:defRPr sz="1400"/>
          </a:pPr>
          <a:endParaRPr lang="el-GR"/>
        </a:p>
      </c:txPr>
    </c:legend>
    <c:plotVisOnly val="1"/>
    <c:dispBlanksAs val="gap"/>
    <c:showDLblsOverMax val="0"/>
  </c:chart>
  <c:externalData r:id="rId2">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Grafs!$B$446</c:f>
              <c:strCache>
                <c:ptCount val="1"/>
                <c:pt idx="0">
                  <c:v>PreTest %</c:v>
                </c:pt>
              </c:strCache>
            </c:strRef>
          </c:tx>
          <c:invertIfNegative val="0"/>
          <c:cat>
            <c:strRef>
              <c:f>Grafs!$A$447:$A$450</c:f>
              <c:strCache>
                <c:ptCount val="4"/>
                <c:pt idx="0">
                  <c:v>I do not know anything.</c:v>
                </c:pt>
                <c:pt idx="1">
                  <c:v>I know a bit, but I think I can still learn a lot.</c:v>
                </c:pt>
                <c:pt idx="2">
                  <c:v>I know much about this phenomenon.</c:v>
                </c:pt>
                <c:pt idx="3">
                  <c:v>I am not interested.</c:v>
                </c:pt>
              </c:strCache>
            </c:strRef>
          </c:cat>
          <c:val>
            <c:numRef>
              <c:f>Grafs!$B$447:$B$450</c:f>
              <c:numCache>
                <c:formatCode>0.0</c:formatCode>
                <c:ptCount val="4"/>
                <c:pt idx="0">
                  <c:v>4.4280442804428048</c:v>
                </c:pt>
                <c:pt idx="1">
                  <c:v>76.383763837638369</c:v>
                </c:pt>
                <c:pt idx="2">
                  <c:v>15.129151291512915</c:v>
                </c:pt>
                <c:pt idx="3">
                  <c:v>4.0590405904059041</c:v>
                </c:pt>
              </c:numCache>
            </c:numRef>
          </c:val>
        </c:ser>
        <c:ser>
          <c:idx val="1"/>
          <c:order val="1"/>
          <c:tx>
            <c:strRef>
              <c:f>Grafs!$C$446</c:f>
              <c:strCache>
                <c:ptCount val="1"/>
                <c:pt idx="0">
                  <c:v>PostTest %</c:v>
                </c:pt>
              </c:strCache>
            </c:strRef>
          </c:tx>
          <c:invertIfNegative val="0"/>
          <c:cat>
            <c:strRef>
              <c:f>Grafs!$A$447:$A$450</c:f>
              <c:strCache>
                <c:ptCount val="4"/>
                <c:pt idx="0">
                  <c:v>I do not know anything.</c:v>
                </c:pt>
                <c:pt idx="1">
                  <c:v>I know a bit, but I think I can still learn a lot.</c:v>
                </c:pt>
                <c:pt idx="2">
                  <c:v>I know much about this phenomenon.</c:v>
                </c:pt>
                <c:pt idx="3">
                  <c:v>I am not interested.</c:v>
                </c:pt>
              </c:strCache>
            </c:strRef>
          </c:cat>
          <c:val>
            <c:numRef>
              <c:f>Grafs!$C$447:$C$450</c:f>
              <c:numCache>
                <c:formatCode>0.0</c:formatCode>
                <c:ptCount val="4"/>
                <c:pt idx="0">
                  <c:v>0</c:v>
                </c:pt>
                <c:pt idx="1">
                  <c:v>71.604938271604937</c:v>
                </c:pt>
                <c:pt idx="2">
                  <c:v>28.395061728395063</c:v>
                </c:pt>
                <c:pt idx="3">
                  <c:v>0</c:v>
                </c:pt>
              </c:numCache>
            </c:numRef>
          </c:val>
        </c:ser>
        <c:dLbls>
          <c:showLegendKey val="0"/>
          <c:showVal val="0"/>
          <c:showCatName val="0"/>
          <c:showSerName val="0"/>
          <c:showPercent val="0"/>
          <c:showBubbleSize val="0"/>
        </c:dLbls>
        <c:gapWidth val="150"/>
        <c:shape val="box"/>
        <c:axId val="186989184"/>
        <c:axId val="187003264"/>
        <c:axId val="0"/>
      </c:bar3DChart>
      <c:catAx>
        <c:axId val="186989184"/>
        <c:scaling>
          <c:orientation val="minMax"/>
        </c:scaling>
        <c:delete val="0"/>
        <c:axPos val="b"/>
        <c:majorTickMark val="out"/>
        <c:minorTickMark val="none"/>
        <c:tickLblPos val="nextTo"/>
        <c:txPr>
          <a:bodyPr/>
          <a:lstStyle/>
          <a:p>
            <a:pPr>
              <a:defRPr sz="1600"/>
            </a:pPr>
            <a:endParaRPr lang="el-GR"/>
          </a:p>
        </c:txPr>
        <c:crossAx val="187003264"/>
        <c:crosses val="autoZero"/>
        <c:auto val="1"/>
        <c:lblAlgn val="ctr"/>
        <c:lblOffset val="100"/>
        <c:noMultiLvlLbl val="0"/>
      </c:catAx>
      <c:valAx>
        <c:axId val="187003264"/>
        <c:scaling>
          <c:orientation val="minMax"/>
        </c:scaling>
        <c:delete val="0"/>
        <c:axPos val="l"/>
        <c:majorGridlines/>
        <c:numFmt formatCode="0.0" sourceLinked="1"/>
        <c:majorTickMark val="out"/>
        <c:minorTickMark val="none"/>
        <c:tickLblPos val="nextTo"/>
        <c:txPr>
          <a:bodyPr/>
          <a:lstStyle/>
          <a:p>
            <a:pPr>
              <a:defRPr sz="1400"/>
            </a:pPr>
            <a:endParaRPr lang="el-GR"/>
          </a:p>
        </c:txPr>
        <c:crossAx val="186989184"/>
        <c:crosses val="autoZero"/>
        <c:crossBetween val="between"/>
      </c:valAx>
    </c:plotArea>
    <c:legend>
      <c:legendPos val="r"/>
      <c:layout/>
      <c:overlay val="0"/>
      <c:txPr>
        <a:bodyPr/>
        <a:lstStyle/>
        <a:p>
          <a:pPr>
            <a:defRPr sz="1400"/>
          </a:pPr>
          <a:endParaRPr lang="el-GR"/>
        </a:p>
      </c:txPr>
    </c:legend>
    <c:plotVisOnly val="1"/>
    <c:dispBlanksAs val="gap"/>
    <c:showDLblsOverMax val="0"/>
  </c:chart>
  <c:externalData r:id="rId2">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Grafs!$B$462</c:f>
              <c:strCache>
                <c:ptCount val="1"/>
                <c:pt idx="0">
                  <c:v>PreTest %</c:v>
                </c:pt>
              </c:strCache>
            </c:strRef>
          </c:tx>
          <c:invertIfNegative val="0"/>
          <c:cat>
            <c:strRef>
              <c:f>Grafs!$A$463:$A$466</c:f>
              <c:strCache>
                <c:ptCount val="4"/>
                <c:pt idx="0">
                  <c:v>No, I don’t care about immigrants.</c:v>
                </c:pt>
                <c:pt idx="1">
                  <c:v>Maybe I could help somehow, but not for certain.</c:v>
                </c:pt>
                <c:pt idx="2">
                  <c:v>Yes, I could help somehow.</c:v>
                </c:pt>
                <c:pt idx="3">
                  <c:v>I would help with pleasure.</c:v>
                </c:pt>
              </c:strCache>
            </c:strRef>
          </c:cat>
          <c:val>
            <c:numRef>
              <c:f>Grafs!$B$463:$B$466</c:f>
              <c:numCache>
                <c:formatCode>0.0</c:formatCode>
                <c:ptCount val="4"/>
                <c:pt idx="0">
                  <c:v>4.7970479704797047</c:v>
                </c:pt>
                <c:pt idx="1">
                  <c:v>34.686346863468636</c:v>
                </c:pt>
                <c:pt idx="2">
                  <c:v>38.376383763837637</c:v>
                </c:pt>
                <c:pt idx="3">
                  <c:v>22.140221402214021</c:v>
                </c:pt>
              </c:numCache>
            </c:numRef>
          </c:val>
        </c:ser>
        <c:ser>
          <c:idx val="1"/>
          <c:order val="1"/>
          <c:tx>
            <c:strRef>
              <c:f>Grafs!$C$462</c:f>
              <c:strCache>
                <c:ptCount val="1"/>
                <c:pt idx="0">
                  <c:v>PostTest %</c:v>
                </c:pt>
              </c:strCache>
            </c:strRef>
          </c:tx>
          <c:invertIfNegative val="0"/>
          <c:cat>
            <c:strRef>
              <c:f>Grafs!$A$463:$A$466</c:f>
              <c:strCache>
                <c:ptCount val="4"/>
                <c:pt idx="0">
                  <c:v>No, I don’t care about immigrants.</c:v>
                </c:pt>
                <c:pt idx="1">
                  <c:v>Maybe I could help somehow, but not for certain.</c:v>
                </c:pt>
                <c:pt idx="2">
                  <c:v>Yes, I could help somehow.</c:v>
                </c:pt>
                <c:pt idx="3">
                  <c:v>I would help with pleasure.</c:v>
                </c:pt>
              </c:strCache>
            </c:strRef>
          </c:cat>
          <c:val>
            <c:numRef>
              <c:f>Grafs!$C$463:$C$466</c:f>
              <c:numCache>
                <c:formatCode>0.0</c:formatCode>
                <c:ptCount val="4"/>
                <c:pt idx="0">
                  <c:v>1.2345679012345678</c:v>
                </c:pt>
                <c:pt idx="1">
                  <c:v>20.987654320987655</c:v>
                </c:pt>
                <c:pt idx="2">
                  <c:v>53.086419753086417</c:v>
                </c:pt>
                <c:pt idx="3">
                  <c:v>24.691358024691358</c:v>
                </c:pt>
              </c:numCache>
            </c:numRef>
          </c:val>
        </c:ser>
        <c:dLbls>
          <c:showLegendKey val="0"/>
          <c:showVal val="0"/>
          <c:showCatName val="0"/>
          <c:showSerName val="0"/>
          <c:showPercent val="0"/>
          <c:showBubbleSize val="0"/>
        </c:dLbls>
        <c:gapWidth val="150"/>
        <c:shape val="box"/>
        <c:axId val="186910592"/>
        <c:axId val="186912128"/>
        <c:axId val="0"/>
      </c:bar3DChart>
      <c:catAx>
        <c:axId val="186910592"/>
        <c:scaling>
          <c:orientation val="minMax"/>
        </c:scaling>
        <c:delete val="0"/>
        <c:axPos val="b"/>
        <c:majorTickMark val="out"/>
        <c:minorTickMark val="none"/>
        <c:tickLblPos val="nextTo"/>
        <c:txPr>
          <a:bodyPr/>
          <a:lstStyle/>
          <a:p>
            <a:pPr>
              <a:defRPr sz="1600"/>
            </a:pPr>
            <a:endParaRPr lang="el-GR"/>
          </a:p>
        </c:txPr>
        <c:crossAx val="186912128"/>
        <c:crosses val="autoZero"/>
        <c:auto val="1"/>
        <c:lblAlgn val="ctr"/>
        <c:lblOffset val="100"/>
        <c:noMultiLvlLbl val="0"/>
      </c:catAx>
      <c:valAx>
        <c:axId val="186912128"/>
        <c:scaling>
          <c:orientation val="minMax"/>
        </c:scaling>
        <c:delete val="0"/>
        <c:axPos val="l"/>
        <c:majorGridlines/>
        <c:numFmt formatCode="0.0" sourceLinked="1"/>
        <c:majorTickMark val="out"/>
        <c:minorTickMark val="none"/>
        <c:tickLblPos val="nextTo"/>
        <c:txPr>
          <a:bodyPr/>
          <a:lstStyle/>
          <a:p>
            <a:pPr>
              <a:defRPr sz="1400"/>
            </a:pPr>
            <a:endParaRPr lang="el-GR"/>
          </a:p>
        </c:txPr>
        <c:crossAx val="186910592"/>
        <c:crosses val="autoZero"/>
        <c:crossBetween val="between"/>
      </c:valAx>
    </c:plotArea>
    <c:legend>
      <c:legendPos val="r"/>
      <c:layout/>
      <c:overlay val="0"/>
      <c:txPr>
        <a:bodyPr/>
        <a:lstStyle/>
        <a:p>
          <a:pPr>
            <a:defRPr sz="1400"/>
          </a:pPr>
          <a:endParaRPr lang="el-GR"/>
        </a:p>
      </c:txPr>
    </c:legend>
    <c:plotVisOnly val="1"/>
    <c:dispBlanksAs val="gap"/>
    <c:showDLblsOverMax val="0"/>
  </c:chart>
  <c:externalData r:id="rId2">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Grafs!$B$474</c:f>
              <c:strCache>
                <c:ptCount val="1"/>
                <c:pt idx="0">
                  <c:v>PreTest %</c:v>
                </c:pt>
              </c:strCache>
            </c:strRef>
          </c:tx>
          <c:invertIfNegative val="0"/>
          <c:cat>
            <c:strRef>
              <c:f>Grafs!$A$475:$A$478</c:f>
              <c:strCache>
                <c:ptCount val="4"/>
                <c:pt idx="0">
                  <c:v>I do not know anything.</c:v>
                </c:pt>
                <c:pt idx="1">
                  <c:v>I know a bit, but I think I can still learn a lot.</c:v>
                </c:pt>
                <c:pt idx="2">
                  <c:v>I know much about this phenomenon.</c:v>
                </c:pt>
                <c:pt idx="3">
                  <c:v>I am not interested.</c:v>
                </c:pt>
              </c:strCache>
            </c:strRef>
          </c:cat>
          <c:val>
            <c:numRef>
              <c:f>Grafs!$B$475:$B$478</c:f>
              <c:numCache>
                <c:formatCode>0.0</c:formatCode>
                <c:ptCount val="4"/>
                <c:pt idx="0">
                  <c:v>22.140221402214021</c:v>
                </c:pt>
                <c:pt idx="1">
                  <c:v>61.992619926199261</c:v>
                </c:pt>
                <c:pt idx="2">
                  <c:v>11.07011070110701</c:v>
                </c:pt>
                <c:pt idx="3">
                  <c:v>4.7970479704797047</c:v>
                </c:pt>
              </c:numCache>
            </c:numRef>
          </c:val>
        </c:ser>
        <c:ser>
          <c:idx val="1"/>
          <c:order val="1"/>
          <c:tx>
            <c:strRef>
              <c:f>Grafs!$C$474</c:f>
              <c:strCache>
                <c:ptCount val="1"/>
                <c:pt idx="0">
                  <c:v>PostTest %</c:v>
                </c:pt>
              </c:strCache>
            </c:strRef>
          </c:tx>
          <c:invertIfNegative val="0"/>
          <c:cat>
            <c:strRef>
              <c:f>Grafs!$A$475:$A$478</c:f>
              <c:strCache>
                <c:ptCount val="4"/>
                <c:pt idx="0">
                  <c:v>I do not know anything.</c:v>
                </c:pt>
                <c:pt idx="1">
                  <c:v>I know a bit, but I think I can still learn a lot.</c:v>
                </c:pt>
                <c:pt idx="2">
                  <c:v>I know much about this phenomenon.</c:v>
                </c:pt>
                <c:pt idx="3">
                  <c:v>I am not interested.</c:v>
                </c:pt>
              </c:strCache>
            </c:strRef>
          </c:cat>
          <c:val>
            <c:numRef>
              <c:f>Grafs!$C$475:$C$478</c:f>
              <c:numCache>
                <c:formatCode>0.0</c:formatCode>
                <c:ptCount val="4"/>
                <c:pt idx="0">
                  <c:v>9.8765432098765427</c:v>
                </c:pt>
                <c:pt idx="1">
                  <c:v>76.543209876543216</c:v>
                </c:pt>
                <c:pt idx="2">
                  <c:v>12.345679012345679</c:v>
                </c:pt>
                <c:pt idx="3">
                  <c:v>1.2345679012345678</c:v>
                </c:pt>
              </c:numCache>
            </c:numRef>
          </c:val>
        </c:ser>
        <c:dLbls>
          <c:showLegendKey val="0"/>
          <c:showVal val="0"/>
          <c:showCatName val="0"/>
          <c:showSerName val="0"/>
          <c:showPercent val="0"/>
          <c:showBubbleSize val="0"/>
        </c:dLbls>
        <c:gapWidth val="150"/>
        <c:shape val="box"/>
        <c:axId val="187581568"/>
        <c:axId val="187583104"/>
        <c:axId val="0"/>
      </c:bar3DChart>
      <c:catAx>
        <c:axId val="187581568"/>
        <c:scaling>
          <c:orientation val="minMax"/>
        </c:scaling>
        <c:delete val="0"/>
        <c:axPos val="b"/>
        <c:majorTickMark val="out"/>
        <c:minorTickMark val="none"/>
        <c:tickLblPos val="nextTo"/>
        <c:txPr>
          <a:bodyPr/>
          <a:lstStyle/>
          <a:p>
            <a:pPr>
              <a:defRPr sz="1600"/>
            </a:pPr>
            <a:endParaRPr lang="el-GR"/>
          </a:p>
        </c:txPr>
        <c:crossAx val="187583104"/>
        <c:crosses val="autoZero"/>
        <c:auto val="1"/>
        <c:lblAlgn val="ctr"/>
        <c:lblOffset val="100"/>
        <c:noMultiLvlLbl val="0"/>
      </c:catAx>
      <c:valAx>
        <c:axId val="187583104"/>
        <c:scaling>
          <c:orientation val="minMax"/>
        </c:scaling>
        <c:delete val="0"/>
        <c:axPos val="l"/>
        <c:majorGridlines/>
        <c:numFmt formatCode="0.0" sourceLinked="1"/>
        <c:majorTickMark val="out"/>
        <c:minorTickMark val="none"/>
        <c:tickLblPos val="nextTo"/>
        <c:txPr>
          <a:bodyPr/>
          <a:lstStyle/>
          <a:p>
            <a:pPr>
              <a:defRPr sz="1400"/>
            </a:pPr>
            <a:endParaRPr lang="el-GR"/>
          </a:p>
        </c:txPr>
        <c:crossAx val="187581568"/>
        <c:crosses val="autoZero"/>
        <c:crossBetween val="between"/>
      </c:valAx>
    </c:plotArea>
    <c:legend>
      <c:legendPos val="r"/>
      <c:layout/>
      <c:overlay val="0"/>
      <c:txPr>
        <a:bodyPr/>
        <a:lstStyle/>
        <a:p>
          <a:pPr>
            <a:defRPr sz="1400"/>
          </a:pPr>
          <a:endParaRPr lang="el-GR"/>
        </a:p>
      </c:txPr>
    </c:legend>
    <c:plotVisOnly val="1"/>
    <c:dispBlanksAs val="gap"/>
    <c:showDLblsOverMax val="0"/>
  </c:chart>
  <c:externalData r:id="rId2">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Grafs!$B$490</c:f>
              <c:strCache>
                <c:ptCount val="1"/>
                <c:pt idx="0">
                  <c:v>PreTest %</c:v>
                </c:pt>
              </c:strCache>
            </c:strRef>
          </c:tx>
          <c:invertIfNegative val="0"/>
          <c:cat>
            <c:strRef>
              <c:f>Grafs!$A$491:$A$494</c:f>
              <c:strCache>
                <c:ptCount val="4"/>
                <c:pt idx="0">
                  <c:v>It’s quite significant for me, but it does not concern me.</c:v>
                </c:pt>
                <c:pt idx="1">
                  <c:v>It’s significant but politicians should solve it.</c:v>
                </c:pt>
                <c:pt idx="2">
                  <c:v>This is an important and personal matter for me.</c:v>
                </c:pt>
                <c:pt idx="3">
                  <c:v>It’s none of my business.</c:v>
                </c:pt>
              </c:strCache>
            </c:strRef>
          </c:cat>
          <c:val>
            <c:numRef>
              <c:f>Grafs!$B$491:$B$494</c:f>
              <c:numCache>
                <c:formatCode>0.0</c:formatCode>
                <c:ptCount val="4"/>
                <c:pt idx="0">
                  <c:v>21.033210332103319</c:v>
                </c:pt>
                <c:pt idx="1">
                  <c:v>48.708487084870846</c:v>
                </c:pt>
                <c:pt idx="2">
                  <c:v>23.247232472324722</c:v>
                </c:pt>
                <c:pt idx="3">
                  <c:v>7.0110701107011071</c:v>
                </c:pt>
              </c:numCache>
            </c:numRef>
          </c:val>
        </c:ser>
        <c:ser>
          <c:idx val="1"/>
          <c:order val="1"/>
          <c:tx>
            <c:strRef>
              <c:f>Grafs!$C$490</c:f>
              <c:strCache>
                <c:ptCount val="1"/>
                <c:pt idx="0">
                  <c:v>PostTest %</c:v>
                </c:pt>
              </c:strCache>
            </c:strRef>
          </c:tx>
          <c:invertIfNegative val="0"/>
          <c:cat>
            <c:strRef>
              <c:f>Grafs!$A$491:$A$494</c:f>
              <c:strCache>
                <c:ptCount val="4"/>
                <c:pt idx="0">
                  <c:v>It’s quite significant for me, but it does not concern me.</c:v>
                </c:pt>
                <c:pt idx="1">
                  <c:v>It’s significant but politicians should solve it.</c:v>
                </c:pt>
                <c:pt idx="2">
                  <c:v>This is an important and personal matter for me.</c:v>
                </c:pt>
                <c:pt idx="3">
                  <c:v>It’s none of my business.</c:v>
                </c:pt>
              </c:strCache>
            </c:strRef>
          </c:cat>
          <c:val>
            <c:numRef>
              <c:f>Grafs!$C$491:$C$494</c:f>
              <c:numCache>
                <c:formatCode>0.0</c:formatCode>
                <c:ptCount val="4"/>
                <c:pt idx="0">
                  <c:v>19.753086419753085</c:v>
                </c:pt>
                <c:pt idx="1">
                  <c:v>55.555555555555557</c:v>
                </c:pt>
                <c:pt idx="2">
                  <c:v>23.456790123456791</c:v>
                </c:pt>
                <c:pt idx="3">
                  <c:v>1.2345679012345678</c:v>
                </c:pt>
              </c:numCache>
            </c:numRef>
          </c:val>
        </c:ser>
        <c:dLbls>
          <c:showLegendKey val="0"/>
          <c:showVal val="0"/>
          <c:showCatName val="0"/>
          <c:showSerName val="0"/>
          <c:showPercent val="0"/>
          <c:showBubbleSize val="0"/>
        </c:dLbls>
        <c:gapWidth val="150"/>
        <c:shape val="box"/>
        <c:axId val="187634432"/>
        <c:axId val="187635968"/>
        <c:axId val="0"/>
      </c:bar3DChart>
      <c:catAx>
        <c:axId val="187634432"/>
        <c:scaling>
          <c:orientation val="minMax"/>
        </c:scaling>
        <c:delete val="0"/>
        <c:axPos val="b"/>
        <c:majorTickMark val="out"/>
        <c:minorTickMark val="none"/>
        <c:tickLblPos val="nextTo"/>
        <c:txPr>
          <a:bodyPr/>
          <a:lstStyle/>
          <a:p>
            <a:pPr>
              <a:defRPr sz="1600"/>
            </a:pPr>
            <a:endParaRPr lang="el-GR"/>
          </a:p>
        </c:txPr>
        <c:crossAx val="187635968"/>
        <c:crosses val="autoZero"/>
        <c:auto val="1"/>
        <c:lblAlgn val="ctr"/>
        <c:lblOffset val="100"/>
        <c:noMultiLvlLbl val="0"/>
      </c:catAx>
      <c:valAx>
        <c:axId val="187635968"/>
        <c:scaling>
          <c:orientation val="minMax"/>
        </c:scaling>
        <c:delete val="0"/>
        <c:axPos val="l"/>
        <c:majorGridlines/>
        <c:numFmt formatCode="0.0" sourceLinked="1"/>
        <c:majorTickMark val="out"/>
        <c:minorTickMark val="none"/>
        <c:tickLblPos val="nextTo"/>
        <c:txPr>
          <a:bodyPr/>
          <a:lstStyle/>
          <a:p>
            <a:pPr>
              <a:defRPr sz="1400"/>
            </a:pPr>
            <a:endParaRPr lang="el-GR"/>
          </a:p>
        </c:txPr>
        <c:crossAx val="187634432"/>
        <c:crosses val="autoZero"/>
        <c:crossBetween val="between"/>
      </c:valAx>
    </c:plotArea>
    <c:legend>
      <c:legendPos val="r"/>
      <c:layout>
        <c:manualLayout>
          <c:xMode val="edge"/>
          <c:yMode val="edge"/>
          <c:x val="0.85713404529126391"/>
          <c:y val="0.46144680813379996"/>
          <c:w val="0.13404749009369329"/>
          <c:h val="9.2442645753258848E-2"/>
        </c:manualLayout>
      </c:layout>
      <c:overlay val="0"/>
      <c:txPr>
        <a:bodyPr/>
        <a:lstStyle/>
        <a:p>
          <a:pPr>
            <a:defRPr sz="1400"/>
          </a:pPr>
          <a:endParaRPr lang="el-GR"/>
        </a:p>
      </c:txPr>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Grafs!$B$39</c:f>
              <c:strCache>
                <c:ptCount val="1"/>
                <c:pt idx="0">
                  <c:v>PreTest %</c:v>
                </c:pt>
              </c:strCache>
            </c:strRef>
          </c:tx>
          <c:invertIfNegative val="0"/>
          <c:cat>
            <c:strRef>
              <c:f>Grafs!$A$40:$A$45</c:f>
              <c:strCache>
                <c:ptCount val="6"/>
                <c:pt idx="0">
                  <c:v>Italy</c:v>
                </c:pt>
                <c:pt idx="1">
                  <c:v>France</c:v>
                </c:pt>
                <c:pt idx="2">
                  <c:v>Norway</c:v>
                </c:pt>
                <c:pt idx="3">
                  <c:v>Turkey</c:v>
                </c:pt>
                <c:pt idx="4">
                  <c:v>Poland</c:v>
                </c:pt>
                <c:pt idx="5">
                  <c:v>Greece</c:v>
                </c:pt>
              </c:strCache>
            </c:strRef>
          </c:cat>
          <c:val>
            <c:numRef>
              <c:f>Grafs!$B$40:$B$45</c:f>
              <c:numCache>
                <c:formatCode>0.0</c:formatCode>
                <c:ptCount val="6"/>
                <c:pt idx="0">
                  <c:v>13.284132841328413</c:v>
                </c:pt>
                <c:pt idx="1">
                  <c:v>18.081180811808117</c:v>
                </c:pt>
                <c:pt idx="2">
                  <c:v>9.5940959409594093</c:v>
                </c:pt>
                <c:pt idx="3">
                  <c:v>19.926199261992618</c:v>
                </c:pt>
                <c:pt idx="4">
                  <c:v>26.199261992619927</c:v>
                </c:pt>
                <c:pt idx="5">
                  <c:v>12.915129151291513</c:v>
                </c:pt>
              </c:numCache>
            </c:numRef>
          </c:val>
        </c:ser>
        <c:ser>
          <c:idx val="1"/>
          <c:order val="1"/>
          <c:tx>
            <c:strRef>
              <c:f>Grafs!$C$39</c:f>
              <c:strCache>
                <c:ptCount val="1"/>
                <c:pt idx="0">
                  <c:v>PostTest %</c:v>
                </c:pt>
              </c:strCache>
            </c:strRef>
          </c:tx>
          <c:invertIfNegative val="0"/>
          <c:cat>
            <c:strRef>
              <c:f>Grafs!$A$40:$A$45</c:f>
              <c:strCache>
                <c:ptCount val="6"/>
                <c:pt idx="0">
                  <c:v>Italy</c:v>
                </c:pt>
                <c:pt idx="1">
                  <c:v>France</c:v>
                </c:pt>
                <c:pt idx="2">
                  <c:v>Norway</c:v>
                </c:pt>
                <c:pt idx="3">
                  <c:v>Turkey</c:v>
                </c:pt>
                <c:pt idx="4">
                  <c:v>Poland</c:v>
                </c:pt>
                <c:pt idx="5">
                  <c:v>Greece</c:v>
                </c:pt>
              </c:strCache>
            </c:strRef>
          </c:cat>
          <c:val>
            <c:numRef>
              <c:f>Grafs!$C$40:$C$45</c:f>
              <c:numCache>
                <c:formatCode>0.0</c:formatCode>
                <c:ptCount val="6"/>
                <c:pt idx="0">
                  <c:v>19.753086419753085</c:v>
                </c:pt>
                <c:pt idx="1">
                  <c:v>20.987654320987655</c:v>
                </c:pt>
                <c:pt idx="2">
                  <c:v>14.814814814814815</c:v>
                </c:pt>
                <c:pt idx="3">
                  <c:v>14.814814814814815</c:v>
                </c:pt>
                <c:pt idx="4">
                  <c:v>13.580246913580247</c:v>
                </c:pt>
                <c:pt idx="5">
                  <c:v>16.049382716049383</c:v>
                </c:pt>
              </c:numCache>
            </c:numRef>
          </c:val>
        </c:ser>
        <c:dLbls>
          <c:showLegendKey val="0"/>
          <c:showVal val="0"/>
          <c:showCatName val="0"/>
          <c:showSerName val="0"/>
          <c:showPercent val="0"/>
          <c:showBubbleSize val="0"/>
        </c:dLbls>
        <c:gapWidth val="150"/>
        <c:shape val="box"/>
        <c:axId val="185947648"/>
        <c:axId val="185949184"/>
        <c:axId val="0"/>
      </c:bar3DChart>
      <c:catAx>
        <c:axId val="185947648"/>
        <c:scaling>
          <c:orientation val="minMax"/>
        </c:scaling>
        <c:delete val="0"/>
        <c:axPos val="b"/>
        <c:majorTickMark val="out"/>
        <c:minorTickMark val="none"/>
        <c:tickLblPos val="nextTo"/>
        <c:txPr>
          <a:bodyPr/>
          <a:lstStyle/>
          <a:p>
            <a:pPr>
              <a:defRPr sz="1600"/>
            </a:pPr>
            <a:endParaRPr lang="el-GR"/>
          </a:p>
        </c:txPr>
        <c:crossAx val="185949184"/>
        <c:crosses val="autoZero"/>
        <c:auto val="1"/>
        <c:lblAlgn val="ctr"/>
        <c:lblOffset val="100"/>
        <c:noMultiLvlLbl val="0"/>
      </c:catAx>
      <c:valAx>
        <c:axId val="185949184"/>
        <c:scaling>
          <c:orientation val="minMax"/>
        </c:scaling>
        <c:delete val="0"/>
        <c:axPos val="l"/>
        <c:majorGridlines/>
        <c:numFmt formatCode="0.0" sourceLinked="1"/>
        <c:majorTickMark val="out"/>
        <c:minorTickMark val="none"/>
        <c:tickLblPos val="nextTo"/>
        <c:txPr>
          <a:bodyPr/>
          <a:lstStyle/>
          <a:p>
            <a:pPr>
              <a:defRPr sz="1400"/>
            </a:pPr>
            <a:endParaRPr lang="el-GR"/>
          </a:p>
        </c:txPr>
        <c:crossAx val="185947648"/>
        <c:crosses val="autoZero"/>
        <c:crossBetween val="between"/>
      </c:valAx>
    </c:plotArea>
    <c:legend>
      <c:legendPos val="r"/>
      <c:layout/>
      <c:overlay val="0"/>
      <c:txPr>
        <a:bodyPr/>
        <a:lstStyle/>
        <a:p>
          <a:pPr>
            <a:defRPr sz="1200"/>
          </a:pPr>
          <a:endParaRPr lang="el-GR"/>
        </a:p>
      </c:txPr>
    </c:legend>
    <c:plotVisOnly val="1"/>
    <c:dispBlanksAs val="gap"/>
    <c:showDLblsOverMax val="0"/>
  </c:chart>
  <c:externalData r:id="rId2">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Grafs!$B$504</c:f>
              <c:strCache>
                <c:ptCount val="1"/>
                <c:pt idx="0">
                  <c:v>PreTest %</c:v>
                </c:pt>
              </c:strCache>
            </c:strRef>
          </c:tx>
          <c:invertIfNegative val="0"/>
          <c:cat>
            <c:strRef>
              <c:f>Grafs!$A$505:$A$509</c:f>
              <c:strCache>
                <c:ptCount val="5"/>
                <c:pt idx="0">
                  <c:v>completely disagree</c:v>
                </c:pt>
                <c:pt idx="1">
                  <c:v>somewhat disagree</c:v>
                </c:pt>
                <c:pt idx="2">
                  <c:v>neither agree nor disagree</c:v>
                </c:pt>
                <c:pt idx="3">
                  <c:v>agree</c:v>
                </c:pt>
                <c:pt idx="4">
                  <c:v>completely agree</c:v>
                </c:pt>
              </c:strCache>
            </c:strRef>
          </c:cat>
          <c:val>
            <c:numRef>
              <c:f>Grafs!$B$505:$B$509</c:f>
              <c:numCache>
                <c:formatCode>0.0</c:formatCode>
                <c:ptCount val="5"/>
                <c:pt idx="0">
                  <c:v>61.660079051383399</c:v>
                </c:pt>
                <c:pt idx="1">
                  <c:v>16.600790513833992</c:v>
                </c:pt>
                <c:pt idx="2">
                  <c:v>15.019762845849803</c:v>
                </c:pt>
                <c:pt idx="3">
                  <c:v>6.7193675889328066</c:v>
                </c:pt>
                <c:pt idx="4">
                  <c:v>7.1146245059288535</c:v>
                </c:pt>
              </c:numCache>
            </c:numRef>
          </c:val>
        </c:ser>
        <c:ser>
          <c:idx val="1"/>
          <c:order val="1"/>
          <c:tx>
            <c:strRef>
              <c:f>Grafs!$C$504</c:f>
              <c:strCache>
                <c:ptCount val="1"/>
                <c:pt idx="0">
                  <c:v>PostTest %</c:v>
                </c:pt>
              </c:strCache>
            </c:strRef>
          </c:tx>
          <c:invertIfNegative val="0"/>
          <c:cat>
            <c:strRef>
              <c:f>Grafs!$A$505:$A$509</c:f>
              <c:strCache>
                <c:ptCount val="5"/>
                <c:pt idx="0">
                  <c:v>completely disagree</c:v>
                </c:pt>
                <c:pt idx="1">
                  <c:v>somewhat disagree</c:v>
                </c:pt>
                <c:pt idx="2">
                  <c:v>neither agree nor disagree</c:v>
                </c:pt>
                <c:pt idx="3">
                  <c:v>agree</c:v>
                </c:pt>
                <c:pt idx="4">
                  <c:v>completely agree</c:v>
                </c:pt>
              </c:strCache>
            </c:strRef>
          </c:cat>
          <c:val>
            <c:numRef>
              <c:f>Grafs!$C$505:$C$509</c:f>
              <c:numCache>
                <c:formatCode>0.0</c:formatCode>
                <c:ptCount val="5"/>
                <c:pt idx="0">
                  <c:v>74.358974358974365</c:v>
                </c:pt>
                <c:pt idx="1">
                  <c:v>15.384615384615385</c:v>
                </c:pt>
                <c:pt idx="2">
                  <c:v>8.9743589743589745</c:v>
                </c:pt>
                <c:pt idx="3">
                  <c:v>1.2820512820512822</c:v>
                </c:pt>
                <c:pt idx="4">
                  <c:v>3.8461538461538463</c:v>
                </c:pt>
              </c:numCache>
            </c:numRef>
          </c:val>
        </c:ser>
        <c:dLbls>
          <c:showLegendKey val="0"/>
          <c:showVal val="0"/>
          <c:showCatName val="0"/>
          <c:showSerName val="0"/>
          <c:showPercent val="0"/>
          <c:showBubbleSize val="0"/>
        </c:dLbls>
        <c:gapWidth val="150"/>
        <c:shape val="box"/>
        <c:axId val="187686912"/>
        <c:axId val="187688448"/>
        <c:axId val="0"/>
      </c:bar3DChart>
      <c:catAx>
        <c:axId val="187686912"/>
        <c:scaling>
          <c:orientation val="minMax"/>
        </c:scaling>
        <c:delete val="0"/>
        <c:axPos val="b"/>
        <c:majorTickMark val="out"/>
        <c:minorTickMark val="none"/>
        <c:tickLblPos val="nextTo"/>
        <c:txPr>
          <a:bodyPr/>
          <a:lstStyle/>
          <a:p>
            <a:pPr>
              <a:defRPr sz="1600"/>
            </a:pPr>
            <a:endParaRPr lang="el-GR"/>
          </a:p>
        </c:txPr>
        <c:crossAx val="187688448"/>
        <c:crosses val="autoZero"/>
        <c:auto val="1"/>
        <c:lblAlgn val="ctr"/>
        <c:lblOffset val="100"/>
        <c:noMultiLvlLbl val="0"/>
      </c:catAx>
      <c:valAx>
        <c:axId val="187688448"/>
        <c:scaling>
          <c:orientation val="minMax"/>
        </c:scaling>
        <c:delete val="0"/>
        <c:axPos val="l"/>
        <c:majorGridlines/>
        <c:numFmt formatCode="0.0" sourceLinked="1"/>
        <c:majorTickMark val="out"/>
        <c:minorTickMark val="none"/>
        <c:tickLblPos val="nextTo"/>
        <c:txPr>
          <a:bodyPr/>
          <a:lstStyle/>
          <a:p>
            <a:pPr>
              <a:defRPr sz="1400"/>
            </a:pPr>
            <a:endParaRPr lang="el-GR"/>
          </a:p>
        </c:txPr>
        <c:crossAx val="187686912"/>
        <c:crosses val="autoZero"/>
        <c:crossBetween val="between"/>
      </c:valAx>
    </c:plotArea>
    <c:legend>
      <c:legendPos val="r"/>
      <c:layout/>
      <c:overlay val="0"/>
      <c:txPr>
        <a:bodyPr/>
        <a:lstStyle/>
        <a:p>
          <a:pPr>
            <a:defRPr sz="1400"/>
          </a:pPr>
          <a:endParaRPr lang="el-GR"/>
        </a:p>
      </c:txPr>
    </c:legend>
    <c:plotVisOnly val="1"/>
    <c:dispBlanksAs val="gap"/>
    <c:showDLblsOverMax val="0"/>
  </c:chart>
  <c:externalData r:id="rId2">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Grafs!$B$521</c:f>
              <c:strCache>
                <c:ptCount val="1"/>
                <c:pt idx="0">
                  <c:v>PreTest %</c:v>
                </c:pt>
              </c:strCache>
            </c:strRef>
          </c:tx>
          <c:invertIfNegative val="0"/>
          <c:cat>
            <c:strRef>
              <c:f>Grafs!$A$522:$A$526</c:f>
              <c:strCache>
                <c:ptCount val="5"/>
                <c:pt idx="0">
                  <c:v>completely disagree</c:v>
                </c:pt>
                <c:pt idx="1">
                  <c:v>somewhat disagree</c:v>
                </c:pt>
                <c:pt idx="2">
                  <c:v>neither agree nor disagree</c:v>
                </c:pt>
                <c:pt idx="3">
                  <c:v>agree</c:v>
                </c:pt>
                <c:pt idx="4">
                  <c:v>completely agree</c:v>
                </c:pt>
              </c:strCache>
            </c:strRef>
          </c:cat>
          <c:val>
            <c:numRef>
              <c:f>Grafs!$B$522:$B$526</c:f>
              <c:numCache>
                <c:formatCode>0.0</c:formatCode>
                <c:ptCount val="5"/>
                <c:pt idx="0">
                  <c:v>15.129151291512915</c:v>
                </c:pt>
                <c:pt idx="1">
                  <c:v>24.354243542435423</c:v>
                </c:pt>
                <c:pt idx="2">
                  <c:v>28.782287822878228</c:v>
                </c:pt>
                <c:pt idx="3">
                  <c:v>18.450184501845019</c:v>
                </c:pt>
                <c:pt idx="4">
                  <c:v>13.284132841328413</c:v>
                </c:pt>
              </c:numCache>
            </c:numRef>
          </c:val>
        </c:ser>
        <c:ser>
          <c:idx val="1"/>
          <c:order val="1"/>
          <c:tx>
            <c:strRef>
              <c:f>Grafs!$C$521</c:f>
              <c:strCache>
                <c:ptCount val="1"/>
                <c:pt idx="0">
                  <c:v>PostTest %</c:v>
                </c:pt>
              </c:strCache>
            </c:strRef>
          </c:tx>
          <c:invertIfNegative val="0"/>
          <c:cat>
            <c:strRef>
              <c:f>Grafs!$A$522:$A$526</c:f>
              <c:strCache>
                <c:ptCount val="5"/>
                <c:pt idx="0">
                  <c:v>completely disagree</c:v>
                </c:pt>
                <c:pt idx="1">
                  <c:v>somewhat disagree</c:v>
                </c:pt>
                <c:pt idx="2">
                  <c:v>neither agree nor disagree</c:v>
                </c:pt>
                <c:pt idx="3">
                  <c:v>agree</c:v>
                </c:pt>
                <c:pt idx="4">
                  <c:v>completely agree</c:v>
                </c:pt>
              </c:strCache>
            </c:strRef>
          </c:cat>
          <c:val>
            <c:numRef>
              <c:f>Grafs!$C$522:$C$526</c:f>
              <c:numCache>
                <c:formatCode>0.0</c:formatCode>
                <c:ptCount val="5"/>
                <c:pt idx="0">
                  <c:v>9.8765432098765427</c:v>
                </c:pt>
                <c:pt idx="1">
                  <c:v>23.456790123456791</c:v>
                </c:pt>
                <c:pt idx="2">
                  <c:v>28.395061728395063</c:v>
                </c:pt>
                <c:pt idx="3">
                  <c:v>25.925925925925927</c:v>
                </c:pt>
                <c:pt idx="4">
                  <c:v>12.345679012345679</c:v>
                </c:pt>
              </c:numCache>
            </c:numRef>
          </c:val>
        </c:ser>
        <c:dLbls>
          <c:showLegendKey val="0"/>
          <c:showVal val="0"/>
          <c:showCatName val="0"/>
          <c:showSerName val="0"/>
          <c:showPercent val="0"/>
          <c:showBubbleSize val="0"/>
        </c:dLbls>
        <c:gapWidth val="150"/>
        <c:shape val="box"/>
        <c:axId val="187510144"/>
        <c:axId val="187532416"/>
        <c:axId val="0"/>
      </c:bar3DChart>
      <c:catAx>
        <c:axId val="187510144"/>
        <c:scaling>
          <c:orientation val="minMax"/>
        </c:scaling>
        <c:delete val="0"/>
        <c:axPos val="b"/>
        <c:majorTickMark val="out"/>
        <c:minorTickMark val="none"/>
        <c:tickLblPos val="nextTo"/>
        <c:txPr>
          <a:bodyPr/>
          <a:lstStyle/>
          <a:p>
            <a:pPr>
              <a:defRPr sz="1600"/>
            </a:pPr>
            <a:endParaRPr lang="el-GR"/>
          </a:p>
        </c:txPr>
        <c:crossAx val="187532416"/>
        <c:crosses val="autoZero"/>
        <c:auto val="1"/>
        <c:lblAlgn val="ctr"/>
        <c:lblOffset val="100"/>
        <c:noMultiLvlLbl val="0"/>
      </c:catAx>
      <c:valAx>
        <c:axId val="187532416"/>
        <c:scaling>
          <c:orientation val="minMax"/>
        </c:scaling>
        <c:delete val="0"/>
        <c:axPos val="l"/>
        <c:majorGridlines/>
        <c:numFmt formatCode="0.0" sourceLinked="1"/>
        <c:majorTickMark val="out"/>
        <c:minorTickMark val="none"/>
        <c:tickLblPos val="nextTo"/>
        <c:txPr>
          <a:bodyPr/>
          <a:lstStyle/>
          <a:p>
            <a:pPr>
              <a:defRPr sz="1400"/>
            </a:pPr>
            <a:endParaRPr lang="el-GR"/>
          </a:p>
        </c:txPr>
        <c:crossAx val="187510144"/>
        <c:crosses val="autoZero"/>
        <c:crossBetween val="between"/>
      </c:valAx>
    </c:plotArea>
    <c:legend>
      <c:legendPos val="r"/>
      <c:layout/>
      <c:overlay val="0"/>
      <c:txPr>
        <a:bodyPr/>
        <a:lstStyle/>
        <a:p>
          <a:pPr>
            <a:defRPr sz="1400"/>
          </a:pPr>
          <a:endParaRPr lang="el-GR"/>
        </a:p>
      </c:txPr>
    </c:legend>
    <c:plotVisOnly val="1"/>
    <c:dispBlanksAs val="gap"/>
    <c:showDLblsOverMax val="0"/>
  </c:chart>
  <c:externalData r:id="rId2">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Grafs!$B$538</c:f>
              <c:strCache>
                <c:ptCount val="1"/>
                <c:pt idx="0">
                  <c:v>PreTest %</c:v>
                </c:pt>
              </c:strCache>
            </c:strRef>
          </c:tx>
          <c:invertIfNegative val="0"/>
          <c:cat>
            <c:strRef>
              <c:f>Grafs!$A$539:$A$543</c:f>
              <c:strCache>
                <c:ptCount val="5"/>
                <c:pt idx="0">
                  <c:v>completely disagree</c:v>
                </c:pt>
                <c:pt idx="1">
                  <c:v>somewhat disagree</c:v>
                </c:pt>
                <c:pt idx="2">
                  <c:v>neither agree nor disagree</c:v>
                </c:pt>
                <c:pt idx="3">
                  <c:v>agree</c:v>
                </c:pt>
                <c:pt idx="4">
                  <c:v>completely agree</c:v>
                </c:pt>
              </c:strCache>
            </c:strRef>
          </c:cat>
          <c:val>
            <c:numRef>
              <c:f>Grafs!$B$539:$B$543</c:f>
              <c:numCache>
                <c:formatCode>0.0</c:formatCode>
                <c:ptCount val="5"/>
                <c:pt idx="0">
                  <c:v>16.236162361623617</c:v>
                </c:pt>
                <c:pt idx="1">
                  <c:v>18.819188191881917</c:v>
                </c:pt>
                <c:pt idx="2">
                  <c:v>19.926199261992618</c:v>
                </c:pt>
                <c:pt idx="3">
                  <c:v>30.258302583025831</c:v>
                </c:pt>
                <c:pt idx="4">
                  <c:v>14.760147601476016</c:v>
                </c:pt>
              </c:numCache>
            </c:numRef>
          </c:val>
        </c:ser>
        <c:ser>
          <c:idx val="1"/>
          <c:order val="1"/>
          <c:tx>
            <c:strRef>
              <c:f>Grafs!$C$538</c:f>
              <c:strCache>
                <c:ptCount val="1"/>
                <c:pt idx="0">
                  <c:v>PostTest %</c:v>
                </c:pt>
              </c:strCache>
            </c:strRef>
          </c:tx>
          <c:invertIfNegative val="0"/>
          <c:cat>
            <c:strRef>
              <c:f>Grafs!$A$539:$A$543</c:f>
              <c:strCache>
                <c:ptCount val="5"/>
                <c:pt idx="0">
                  <c:v>completely disagree</c:v>
                </c:pt>
                <c:pt idx="1">
                  <c:v>somewhat disagree</c:v>
                </c:pt>
                <c:pt idx="2">
                  <c:v>neither agree nor disagree</c:v>
                </c:pt>
                <c:pt idx="3">
                  <c:v>agree</c:v>
                </c:pt>
                <c:pt idx="4">
                  <c:v>completely agree</c:v>
                </c:pt>
              </c:strCache>
            </c:strRef>
          </c:cat>
          <c:val>
            <c:numRef>
              <c:f>Grafs!$C$539:$C$543</c:f>
              <c:numCache>
                <c:formatCode>0.0</c:formatCode>
                <c:ptCount val="5"/>
                <c:pt idx="0">
                  <c:v>6.1728395061728394</c:v>
                </c:pt>
                <c:pt idx="1">
                  <c:v>9.8765432098765427</c:v>
                </c:pt>
                <c:pt idx="2">
                  <c:v>32.098765432098766</c:v>
                </c:pt>
                <c:pt idx="3">
                  <c:v>38.271604938271608</c:v>
                </c:pt>
                <c:pt idx="4">
                  <c:v>13.580246913580247</c:v>
                </c:pt>
              </c:numCache>
            </c:numRef>
          </c:val>
        </c:ser>
        <c:dLbls>
          <c:showLegendKey val="0"/>
          <c:showVal val="0"/>
          <c:showCatName val="0"/>
          <c:showSerName val="0"/>
          <c:showPercent val="0"/>
          <c:showBubbleSize val="0"/>
        </c:dLbls>
        <c:gapWidth val="150"/>
        <c:shape val="box"/>
        <c:axId val="187563008"/>
        <c:axId val="187237120"/>
        <c:axId val="0"/>
      </c:bar3DChart>
      <c:catAx>
        <c:axId val="187563008"/>
        <c:scaling>
          <c:orientation val="minMax"/>
        </c:scaling>
        <c:delete val="0"/>
        <c:axPos val="b"/>
        <c:majorTickMark val="out"/>
        <c:minorTickMark val="none"/>
        <c:tickLblPos val="nextTo"/>
        <c:txPr>
          <a:bodyPr/>
          <a:lstStyle/>
          <a:p>
            <a:pPr>
              <a:defRPr sz="1600"/>
            </a:pPr>
            <a:endParaRPr lang="el-GR"/>
          </a:p>
        </c:txPr>
        <c:crossAx val="187237120"/>
        <c:crosses val="autoZero"/>
        <c:auto val="1"/>
        <c:lblAlgn val="ctr"/>
        <c:lblOffset val="100"/>
        <c:noMultiLvlLbl val="0"/>
      </c:catAx>
      <c:valAx>
        <c:axId val="187237120"/>
        <c:scaling>
          <c:orientation val="minMax"/>
        </c:scaling>
        <c:delete val="0"/>
        <c:axPos val="l"/>
        <c:majorGridlines/>
        <c:numFmt formatCode="0.0" sourceLinked="1"/>
        <c:majorTickMark val="out"/>
        <c:minorTickMark val="none"/>
        <c:tickLblPos val="nextTo"/>
        <c:txPr>
          <a:bodyPr/>
          <a:lstStyle/>
          <a:p>
            <a:pPr>
              <a:defRPr sz="1400"/>
            </a:pPr>
            <a:endParaRPr lang="el-GR"/>
          </a:p>
        </c:txPr>
        <c:crossAx val="187563008"/>
        <c:crosses val="autoZero"/>
        <c:crossBetween val="between"/>
      </c:valAx>
    </c:plotArea>
    <c:legend>
      <c:legendPos val="r"/>
      <c:layout/>
      <c:overlay val="0"/>
      <c:txPr>
        <a:bodyPr/>
        <a:lstStyle/>
        <a:p>
          <a:pPr>
            <a:defRPr sz="1400"/>
          </a:pPr>
          <a:endParaRPr lang="el-GR"/>
        </a:p>
      </c:txPr>
    </c:legend>
    <c:plotVisOnly val="1"/>
    <c:dispBlanksAs val="gap"/>
    <c:showDLblsOverMax val="0"/>
  </c:chart>
  <c:externalData r:id="rId2">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Grafs!$B$555</c:f>
              <c:strCache>
                <c:ptCount val="1"/>
                <c:pt idx="0">
                  <c:v>PreTest %</c:v>
                </c:pt>
              </c:strCache>
            </c:strRef>
          </c:tx>
          <c:invertIfNegative val="0"/>
          <c:cat>
            <c:strRef>
              <c:f>Grafs!$A$556:$A$560</c:f>
              <c:strCache>
                <c:ptCount val="5"/>
                <c:pt idx="0">
                  <c:v>completely disagree</c:v>
                </c:pt>
                <c:pt idx="1">
                  <c:v>somewhat disagree</c:v>
                </c:pt>
                <c:pt idx="2">
                  <c:v>neither agree nor disagree</c:v>
                </c:pt>
                <c:pt idx="3">
                  <c:v>agree</c:v>
                </c:pt>
                <c:pt idx="4">
                  <c:v>completely agree</c:v>
                </c:pt>
              </c:strCache>
            </c:strRef>
          </c:cat>
          <c:val>
            <c:numRef>
              <c:f>Grafs!$B$556:$B$560</c:f>
              <c:numCache>
                <c:formatCode>0.0</c:formatCode>
                <c:ptCount val="5"/>
                <c:pt idx="0">
                  <c:v>7.0110701107011071</c:v>
                </c:pt>
                <c:pt idx="1">
                  <c:v>9.9630996309963091</c:v>
                </c:pt>
                <c:pt idx="2">
                  <c:v>24.723247232472325</c:v>
                </c:pt>
                <c:pt idx="3">
                  <c:v>27.306273062730629</c:v>
                </c:pt>
                <c:pt idx="4">
                  <c:v>30.99630996309963</c:v>
                </c:pt>
              </c:numCache>
            </c:numRef>
          </c:val>
        </c:ser>
        <c:ser>
          <c:idx val="1"/>
          <c:order val="1"/>
          <c:tx>
            <c:strRef>
              <c:f>Grafs!$C$555</c:f>
              <c:strCache>
                <c:ptCount val="1"/>
                <c:pt idx="0">
                  <c:v>PostTest %</c:v>
                </c:pt>
              </c:strCache>
            </c:strRef>
          </c:tx>
          <c:invertIfNegative val="0"/>
          <c:cat>
            <c:strRef>
              <c:f>Grafs!$A$556:$A$560</c:f>
              <c:strCache>
                <c:ptCount val="5"/>
                <c:pt idx="0">
                  <c:v>completely disagree</c:v>
                </c:pt>
                <c:pt idx="1">
                  <c:v>somewhat disagree</c:v>
                </c:pt>
                <c:pt idx="2">
                  <c:v>neither agree nor disagree</c:v>
                </c:pt>
                <c:pt idx="3">
                  <c:v>agree</c:v>
                </c:pt>
                <c:pt idx="4">
                  <c:v>completely agree</c:v>
                </c:pt>
              </c:strCache>
            </c:strRef>
          </c:cat>
          <c:val>
            <c:numRef>
              <c:f>Grafs!$C$556:$C$560</c:f>
              <c:numCache>
                <c:formatCode>0.0</c:formatCode>
                <c:ptCount val="5"/>
                <c:pt idx="0">
                  <c:v>0</c:v>
                </c:pt>
                <c:pt idx="1">
                  <c:v>9.8765432098765427</c:v>
                </c:pt>
                <c:pt idx="2">
                  <c:v>33.333333333333336</c:v>
                </c:pt>
                <c:pt idx="3">
                  <c:v>27.160493827160494</c:v>
                </c:pt>
                <c:pt idx="4">
                  <c:v>29.62962962962963</c:v>
                </c:pt>
              </c:numCache>
            </c:numRef>
          </c:val>
        </c:ser>
        <c:dLbls>
          <c:showLegendKey val="0"/>
          <c:showVal val="0"/>
          <c:showCatName val="0"/>
          <c:showSerName val="0"/>
          <c:showPercent val="0"/>
          <c:showBubbleSize val="0"/>
        </c:dLbls>
        <c:gapWidth val="150"/>
        <c:shape val="box"/>
        <c:axId val="187292288"/>
        <c:axId val="187294080"/>
        <c:axId val="0"/>
      </c:bar3DChart>
      <c:catAx>
        <c:axId val="187292288"/>
        <c:scaling>
          <c:orientation val="minMax"/>
        </c:scaling>
        <c:delete val="0"/>
        <c:axPos val="b"/>
        <c:majorTickMark val="out"/>
        <c:minorTickMark val="none"/>
        <c:tickLblPos val="nextTo"/>
        <c:txPr>
          <a:bodyPr/>
          <a:lstStyle/>
          <a:p>
            <a:pPr>
              <a:defRPr sz="1600"/>
            </a:pPr>
            <a:endParaRPr lang="el-GR"/>
          </a:p>
        </c:txPr>
        <c:crossAx val="187294080"/>
        <c:crosses val="autoZero"/>
        <c:auto val="1"/>
        <c:lblAlgn val="ctr"/>
        <c:lblOffset val="100"/>
        <c:noMultiLvlLbl val="0"/>
      </c:catAx>
      <c:valAx>
        <c:axId val="187294080"/>
        <c:scaling>
          <c:orientation val="minMax"/>
        </c:scaling>
        <c:delete val="0"/>
        <c:axPos val="l"/>
        <c:majorGridlines/>
        <c:numFmt formatCode="0.0" sourceLinked="1"/>
        <c:majorTickMark val="out"/>
        <c:minorTickMark val="none"/>
        <c:tickLblPos val="nextTo"/>
        <c:txPr>
          <a:bodyPr/>
          <a:lstStyle/>
          <a:p>
            <a:pPr>
              <a:defRPr sz="1400"/>
            </a:pPr>
            <a:endParaRPr lang="el-GR"/>
          </a:p>
        </c:txPr>
        <c:crossAx val="187292288"/>
        <c:crosses val="autoZero"/>
        <c:crossBetween val="between"/>
      </c:valAx>
    </c:plotArea>
    <c:legend>
      <c:legendPos val="r"/>
      <c:layout/>
      <c:overlay val="0"/>
      <c:txPr>
        <a:bodyPr/>
        <a:lstStyle/>
        <a:p>
          <a:pPr>
            <a:defRPr sz="1400"/>
          </a:pPr>
          <a:endParaRPr lang="el-GR"/>
        </a:p>
      </c:txPr>
    </c:legend>
    <c:plotVisOnly val="1"/>
    <c:dispBlanksAs val="gap"/>
    <c:showDLblsOverMax val="0"/>
  </c:chart>
  <c:externalData r:id="rId2">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Grafs!$B$572</c:f>
              <c:strCache>
                <c:ptCount val="1"/>
                <c:pt idx="0">
                  <c:v>PreTest %</c:v>
                </c:pt>
              </c:strCache>
            </c:strRef>
          </c:tx>
          <c:invertIfNegative val="0"/>
          <c:cat>
            <c:strRef>
              <c:f>Grafs!$A$573:$A$577</c:f>
              <c:strCache>
                <c:ptCount val="5"/>
                <c:pt idx="0">
                  <c:v>completely disagree</c:v>
                </c:pt>
                <c:pt idx="1">
                  <c:v>somewhat disagree</c:v>
                </c:pt>
                <c:pt idx="2">
                  <c:v>neither agree nor disagree</c:v>
                </c:pt>
                <c:pt idx="3">
                  <c:v>agree</c:v>
                </c:pt>
                <c:pt idx="4">
                  <c:v>completely agree</c:v>
                </c:pt>
              </c:strCache>
            </c:strRef>
          </c:cat>
          <c:val>
            <c:numRef>
              <c:f>Grafs!$B$573:$B$577</c:f>
              <c:numCache>
                <c:formatCode>0.0</c:formatCode>
                <c:ptCount val="5"/>
                <c:pt idx="0">
                  <c:v>60.147601476014763</c:v>
                </c:pt>
                <c:pt idx="1">
                  <c:v>14.022140221402214</c:v>
                </c:pt>
                <c:pt idx="2">
                  <c:v>9.5940959409594093</c:v>
                </c:pt>
                <c:pt idx="3">
                  <c:v>8.1180811808118083</c:v>
                </c:pt>
                <c:pt idx="4">
                  <c:v>8.1180811808118083</c:v>
                </c:pt>
              </c:numCache>
            </c:numRef>
          </c:val>
        </c:ser>
        <c:ser>
          <c:idx val="1"/>
          <c:order val="1"/>
          <c:tx>
            <c:strRef>
              <c:f>Grafs!$C$572</c:f>
              <c:strCache>
                <c:ptCount val="1"/>
                <c:pt idx="0">
                  <c:v>PostTest %</c:v>
                </c:pt>
              </c:strCache>
            </c:strRef>
          </c:tx>
          <c:invertIfNegative val="0"/>
          <c:cat>
            <c:strRef>
              <c:f>Grafs!$A$573:$A$577</c:f>
              <c:strCache>
                <c:ptCount val="5"/>
                <c:pt idx="0">
                  <c:v>completely disagree</c:v>
                </c:pt>
                <c:pt idx="1">
                  <c:v>somewhat disagree</c:v>
                </c:pt>
                <c:pt idx="2">
                  <c:v>neither agree nor disagree</c:v>
                </c:pt>
                <c:pt idx="3">
                  <c:v>agree</c:v>
                </c:pt>
                <c:pt idx="4">
                  <c:v>completely agree</c:v>
                </c:pt>
              </c:strCache>
            </c:strRef>
          </c:cat>
          <c:val>
            <c:numRef>
              <c:f>Grafs!$C$573:$C$577</c:f>
              <c:numCache>
                <c:formatCode>0.0</c:formatCode>
                <c:ptCount val="5"/>
                <c:pt idx="0">
                  <c:v>66.666666666666671</c:v>
                </c:pt>
                <c:pt idx="1">
                  <c:v>11.111111111111111</c:v>
                </c:pt>
                <c:pt idx="2">
                  <c:v>14.814814814814815</c:v>
                </c:pt>
                <c:pt idx="3">
                  <c:v>4.9382716049382713</c:v>
                </c:pt>
                <c:pt idx="4">
                  <c:v>2.4691358024691357</c:v>
                </c:pt>
              </c:numCache>
            </c:numRef>
          </c:val>
        </c:ser>
        <c:dLbls>
          <c:showLegendKey val="0"/>
          <c:showVal val="0"/>
          <c:showCatName val="0"/>
          <c:showSerName val="0"/>
          <c:showPercent val="0"/>
          <c:showBubbleSize val="0"/>
        </c:dLbls>
        <c:gapWidth val="150"/>
        <c:shape val="box"/>
        <c:axId val="187316480"/>
        <c:axId val="187334656"/>
        <c:axId val="0"/>
      </c:bar3DChart>
      <c:catAx>
        <c:axId val="187316480"/>
        <c:scaling>
          <c:orientation val="minMax"/>
        </c:scaling>
        <c:delete val="0"/>
        <c:axPos val="b"/>
        <c:majorTickMark val="out"/>
        <c:minorTickMark val="none"/>
        <c:tickLblPos val="nextTo"/>
        <c:txPr>
          <a:bodyPr/>
          <a:lstStyle/>
          <a:p>
            <a:pPr>
              <a:defRPr sz="1600"/>
            </a:pPr>
            <a:endParaRPr lang="el-GR"/>
          </a:p>
        </c:txPr>
        <c:crossAx val="187334656"/>
        <c:crosses val="autoZero"/>
        <c:auto val="1"/>
        <c:lblAlgn val="ctr"/>
        <c:lblOffset val="100"/>
        <c:noMultiLvlLbl val="0"/>
      </c:catAx>
      <c:valAx>
        <c:axId val="187334656"/>
        <c:scaling>
          <c:orientation val="minMax"/>
        </c:scaling>
        <c:delete val="0"/>
        <c:axPos val="l"/>
        <c:majorGridlines/>
        <c:numFmt formatCode="0.0" sourceLinked="1"/>
        <c:majorTickMark val="out"/>
        <c:minorTickMark val="none"/>
        <c:tickLblPos val="nextTo"/>
        <c:txPr>
          <a:bodyPr/>
          <a:lstStyle/>
          <a:p>
            <a:pPr>
              <a:defRPr sz="1400"/>
            </a:pPr>
            <a:endParaRPr lang="el-GR"/>
          </a:p>
        </c:txPr>
        <c:crossAx val="187316480"/>
        <c:crosses val="autoZero"/>
        <c:crossBetween val="between"/>
      </c:valAx>
    </c:plotArea>
    <c:legend>
      <c:legendPos val="r"/>
      <c:layout/>
      <c:overlay val="0"/>
      <c:txPr>
        <a:bodyPr/>
        <a:lstStyle/>
        <a:p>
          <a:pPr>
            <a:defRPr sz="1400"/>
          </a:pPr>
          <a:endParaRPr lang="el-GR"/>
        </a:p>
      </c:txPr>
    </c:legend>
    <c:plotVisOnly val="1"/>
    <c:dispBlanksAs val="gap"/>
    <c:showDLblsOverMax val="0"/>
  </c:chart>
  <c:externalData r:id="rId2">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Grafs!$B$589</c:f>
              <c:strCache>
                <c:ptCount val="1"/>
                <c:pt idx="0">
                  <c:v>PreTest %</c:v>
                </c:pt>
              </c:strCache>
            </c:strRef>
          </c:tx>
          <c:invertIfNegative val="0"/>
          <c:cat>
            <c:strRef>
              <c:f>Grafs!$A$590:$A$594</c:f>
              <c:strCache>
                <c:ptCount val="5"/>
                <c:pt idx="0">
                  <c:v>completely disagree</c:v>
                </c:pt>
                <c:pt idx="1">
                  <c:v>somewhat disagree</c:v>
                </c:pt>
                <c:pt idx="2">
                  <c:v>neither agree nor disagree</c:v>
                </c:pt>
                <c:pt idx="3">
                  <c:v>agree</c:v>
                </c:pt>
                <c:pt idx="4">
                  <c:v>completely agree</c:v>
                </c:pt>
              </c:strCache>
            </c:strRef>
          </c:cat>
          <c:val>
            <c:numRef>
              <c:f>Grafs!$B$590:$B$594</c:f>
              <c:numCache>
                <c:formatCode>0.0</c:formatCode>
                <c:ptCount val="5"/>
                <c:pt idx="0">
                  <c:v>5.1660516605166054</c:v>
                </c:pt>
                <c:pt idx="1">
                  <c:v>10.701107011070111</c:v>
                </c:pt>
                <c:pt idx="2">
                  <c:v>15.867158671586715</c:v>
                </c:pt>
                <c:pt idx="3">
                  <c:v>28.41328413284133</c:v>
                </c:pt>
                <c:pt idx="4">
                  <c:v>39.852398523985237</c:v>
                </c:pt>
              </c:numCache>
            </c:numRef>
          </c:val>
        </c:ser>
        <c:ser>
          <c:idx val="1"/>
          <c:order val="1"/>
          <c:tx>
            <c:strRef>
              <c:f>Grafs!$C$589</c:f>
              <c:strCache>
                <c:ptCount val="1"/>
                <c:pt idx="0">
                  <c:v>PostTest %</c:v>
                </c:pt>
              </c:strCache>
            </c:strRef>
          </c:tx>
          <c:invertIfNegative val="0"/>
          <c:cat>
            <c:strRef>
              <c:f>Grafs!$A$590:$A$594</c:f>
              <c:strCache>
                <c:ptCount val="5"/>
                <c:pt idx="0">
                  <c:v>completely disagree</c:v>
                </c:pt>
                <c:pt idx="1">
                  <c:v>somewhat disagree</c:v>
                </c:pt>
                <c:pt idx="2">
                  <c:v>neither agree nor disagree</c:v>
                </c:pt>
                <c:pt idx="3">
                  <c:v>agree</c:v>
                </c:pt>
                <c:pt idx="4">
                  <c:v>completely agree</c:v>
                </c:pt>
              </c:strCache>
            </c:strRef>
          </c:cat>
          <c:val>
            <c:numRef>
              <c:f>Grafs!$C$590:$C$594</c:f>
              <c:numCache>
                <c:formatCode>0.0</c:formatCode>
                <c:ptCount val="5"/>
                <c:pt idx="0">
                  <c:v>2.4691358024691357</c:v>
                </c:pt>
                <c:pt idx="1">
                  <c:v>6.1728395061728394</c:v>
                </c:pt>
                <c:pt idx="2">
                  <c:v>23.456790123456791</c:v>
                </c:pt>
                <c:pt idx="3">
                  <c:v>27.160493827160494</c:v>
                </c:pt>
                <c:pt idx="4">
                  <c:v>40.74074074074074</c:v>
                </c:pt>
              </c:numCache>
            </c:numRef>
          </c:val>
        </c:ser>
        <c:dLbls>
          <c:showLegendKey val="0"/>
          <c:showVal val="0"/>
          <c:showCatName val="0"/>
          <c:showSerName val="0"/>
          <c:showPercent val="0"/>
          <c:showBubbleSize val="0"/>
        </c:dLbls>
        <c:gapWidth val="150"/>
        <c:shape val="box"/>
        <c:axId val="187381632"/>
        <c:axId val="187383168"/>
        <c:axId val="0"/>
      </c:bar3DChart>
      <c:catAx>
        <c:axId val="187381632"/>
        <c:scaling>
          <c:orientation val="minMax"/>
        </c:scaling>
        <c:delete val="0"/>
        <c:axPos val="b"/>
        <c:majorTickMark val="out"/>
        <c:minorTickMark val="none"/>
        <c:tickLblPos val="nextTo"/>
        <c:txPr>
          <a:bodyPr/>
          <a:lstStyle/>
          <a:p>
            <a:pPr>
              <a:defRPr sz="1600"/>
            </a:pPr>
            <a:endParaRPr lang="el-GR"/>
          </a:p>
        </c:txPr>
        <c:crossAx val="187383168"/>
        <c:crosses val="autoZero"/>
        <c:auto val="1"/>
        <c:lblAlgn val="ctr"/>
        <c:lblOffset val="100"/>
        <c:noMultiLvlLbl val="0"/>
      </c:catAx>
      <c:valAx>
        <c:axId val="187383168"/>
        <c:scaling>
          <c:orientation val="minMax"/>
        </c:scaling>
        <c:delete val="0"/>
        <c:axPos val="l"/>
        <c:majorGridlines/>
        <c:numFmt formatCode="0.0" sourceLinked="1"/>
        <c:majorTickMark val="out"/>
        <c:minorTickMark val="none"/>
        <c:tickLblPos val="nextTo"/>
        <c:txPr>
          <a:bodyPr/>
          <a:lstStyle/>
          <a:p>
            <a:pPr>
              <a:defRPr sz="1400"/>
            </a:pPr>
            <a:endParaRPr lang="el-GR"/>
          </a:p>
        </c:txPr>
        <c:crossAx val="187381632"/>
        <c:crosses val="autoZero"/>
        <c:crossBetween val="between"/>
      </c:valAx>
    </c:plotArea>
    <c:legend>
      <c:legendPos val="r"/>
      <c:layout/>
      <c:overlay val="0"/>
      <c:txPr>
        <a:bodyPr/>
        <a:lstStyle/>
        <a:p>
          <a:pPr>
            <a:defRPr sz="1400"/>
          </a:pPr>
          <a:endParaRPr lang="el-GR"/>
        </a:p>
      </c:txPr>
    </c:legend>
    <c:plotVisOnly val="1"/>
    <c:dispBlanksAs val="gap"/>
    <c:showDLblsOverMax val="0"/>
  </c:chart>
  <c:externalData r:id="rId2">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Grafs!$B$606</c:f>
              <c:strCache>
                <c:ptCount val="1"/>
                <c:pt idx="0">
                  <c:v>PreTest %</c:v>
                </c:pt>
              </c:strCache>
            </c:strRef>
          </c:tx>
          <c:invertIfNegative val="0"/>
          <c:cat>
            <c:strRef>
              <c:f>Grafs!$A$607:$A$611</c:f>
              <c:strCache>
                <c:ptCount val="5"/>
                <c:pt idx="0">
                  <c:v>completely disagree</c:v>
                </c:pt>
                <c:pt idx="1">
                  <c:v>somewhat disagree</c:v>
                </c:pt>
                <c:pt idx="2">
                  <c:v>neither agree nor disagree</c:v>
                </c:pt>
                <c:pt idx="3">
                  <c:v>agree</c:v>
                </c:pt>
                <c:pt idx="4">
                  <c:v>completely agree</c:v>
                </c:pt>
              </c:strCache>
            </c:strRef>
          </c:cat>
          <c:val>
            <c:numRef>
              <c:f>Grafs!$B$607:$B$611</c:f>
              <c:numCache>
                <c:formatCode>0.0</c:formatCode>
                <c:ptCount val="5"/>
                <c:pt idx="0">
                  <c:v>46.125461254612546</c:v>
                </c:pt>
                <c:pt idx="1">
                  <c:v>21.402214022140221</c:v>
                </c:pt>
                <c:pt idx="2">
                  <c:v>16.605166051660518</c:v>
                </c:pt>
                <c:pt idx="3">
                  <c:v>8.8560885608856097</c:v>
                </c:pt>
                <c:pt idx="4">
                  <c:v>7.0110701107011071</c:v>
                </c:pt>
              </c:numCache>
            </c:numRef>
          </c:val>
        </c:ser>
        <c:ser>
          <c:idx val="1"/>
          <c:order val="1"/>
          <c:tx>
            <c:strRef>
              <c:f>Grafs!$C$606</c:f>
              <c:strCache>
                <c:ptCount val="1"/>
                <c:pt idx="0">
                  <c:v>PostTest %</c:v>
                </c:pt>
              </c:strCache>
            </c:strRef>
          </c:tx>
          <c:invertIfNegative val="0"/>
          <c:cat>
            <c:strRef>
              <c:f>Grafs!$A$607:$A$611</c:f>
              <c:strCache>
                <c:ptCount val="5"/>
                <c:pt idx="0">
                  <c:v>completely disagree</c:v>
                </c:pt>
                <c:pt idx="1">
                  <c:v>somewhat disagree</c:v>
                </c:pt>
                <c:pt idx="2">
                  <c:v>neither agree nor disagree</c:v>
                </c:pt>
                <c:pt idx="3">
                  <c:v>agree</c:v>
                </c:pt>
                <c:pt idx="4">
                  <c:v>completely agree</c:v>
                </c:pt>
              </c:strCache>
            </c:strRef>
          </c:cat>
          <c:val>
            <c:numRef>
              <c:f>Grafs!$C$607:$C$611</c:f>
              <c:numCache>
                <c:formatCode>0.0</c:formatCode>
                <c:ptCount val="5"/>
                <c:pt idx="0">
                  <c:v>61.728395061728392</c:v>
                </c:pt>
                <c:pt idx="1">
                  <c:v>22.222222222222221</c:v>
                </c:pt>
                <c:pt idx="2">
                  <c:v>9.8765432098765427</c:v>
                </c:pt>
                <c:pt idx="3">
                  <c:v>4.9382716049382713</c:v>
                </c:pt>
                <c:pt idx="4">
                  <c:v>1.2345679012345678</c:v>
                </c:pt>
              </c:numCache>
            </c:numRef>
          </c:val>
        </c:ser>
        <c:dLbls>
          <c:showLegendKey val="0"/>
          <c:showVal val="0"/>
          <c:showCatName val="0"/>
          <c:showSerName val="0"/>
          <c:showPercent val="0"/>
          <c:showBubbleSize val="0"/>
        </c:dLbls>
        <c:gapWidth val="150"/>
        <c:shape val="box"/>
        <c:axId val="187430016"/>
        <c:axId val="187431552"/>
        <c:axId val="0"/>
      </c:bar3DChart>
      <c:catAx>
        <c:axId val="187430016"/>
        <c:scaling>
          <c:orientation val="minMax"/>
        </c:scaling>
        <c:delete val="0"/>
        <c:axPos val="b"/>
        <c:majorTickMark val="out"/>
        <c:minorTickMark val="none"/>
        <c:tickLblPos val="nextTo"/>
        <c:txPr>
          <a:bodyPr/>
          <a:lstStyle/>
          <a:p>
            <a:pPr>
              <a:defRPr sz="1600"/>
            </a:pPr>
            <a:endParaRPr lang="el-GR"/>
          </a:p>
        </c:txPr>
        <c:crossAx val="187431552"/>
        <c:crosses val="autoZero"/>
        <c:auto val="1"/>
        <c:lblAlgn val="ctr"/>
        <c:lblOffset val="100"/>
        <c:noMultiLvlLbl val="0"/>
      </c:catAx>
      <c:valAx>
        <c:axId val="187431552"/>
        <c:scaling>
          <c:orientation val="minMax"/>
        </c:scaling>
        <c:delete val="0"/>
        <c:axPos val="l"/>
        <c:majorGridlines/>
        <c:numFmt formatCode="0.0" sourceLinked="1"/>
        <c:majorTickMark val="out"/>
        <c:minorTickMark val="none"/>
        <c:tickLblPos val="nextTo"/>
        <c:txPr>
          <a:bodyPr/>
          <a:lstStyle/>
          <a:p>
            <a:pPr>
              <a:defRPr sz="1400"/>
            </a:pPr>
            <a:endParaRPr lang="el-GR"/>
          </a:p>
        </c:txPr>
        <c:crossAx val="187430016"/>
        <c:crosses val="autoZero"/>
        <c:crossBetween val="between"/>
      </c:valAx>
    </c:plotArea>
    <c:legend>
      <c:legendPos val="r"/>
      <c:layout/>
      <c:overlay val="0"/>
      <c:txPr>
        <a:bodyPr/>
        <a:lstStyle/>
        <a:p>
          <a:pPr>
            <a:defRPr sz="1400"/>
          </a:pPr>
          <a:endParaRPr lang="el-GR"/>
        </a:p>
      </c:txPr>
    </c:legend>
    <c:plotVisOnly val="1"/>
    <c:dispBlanksAs val="gap"/>
    <c:showDLblsOverMax val="0"/>
  </c:chart>
  <c:externalData r:id="rId2">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Grafs!$B$623</c:f>
              <c:strCache>
                <c:ptCount val="1"/>
                <c:pt idx="0">
                  <c:v>PreTest %</c:v>
                </c:pt>
              </c:strCache>
            </c:strRef>
          </c:tx>
          <c:invertIfNegative val="0"/>
          <c:cat>
            <c:strRef>
              <c:f>Grafs!$A$624:$A$628</c:f>
              <c:strCache>
                <c:ptCount val="5"/>
                <c:pt idx="0">
                  <c:v>completely disagree</c:v>
                </c:pt>
                <c:pt idx="1">
                  <c:v>somewhat disagree</c:v>
                </c:pt>
                <c:pt idx="2">
                  <c:v>neither agree nor disagree</c:v>
                </c:pt>
                <c:pt idx="3">
                  <c:v>agree</c:v>
                </c:pt>
                <c:pt idx="4">
                  <c:v>completely agree</c:v>
                </c:pt>
              </c:strCache>
            </c:strRef>
          </c:cat>
          <c:val>
            <c:numRef>
              <c:f>Grafs!$B$624:$B$628</c:f>
              <c:numCache>
                <c:formatCode>0.0</c:formatCode>
                <c:ptCount val="5"/>
                <c:pt idx="0">
                  <c:v>12.177121771217712</c:v>
                </c:pt>
                <c:pt idx="1">
                  <c:v>16.605166051660518</c:v>
                </c:pt>
                <c:pt idx="2">
                  <c:v>21.402214022140221</c:v>
                </c:pt>
                <c:pt idx="3">
                  <c:v>22.878228782287824</c:v>
                </c:pt>
                <c:pt idx="4">
                  <c:v>26.937269372693727</c:v>
                </c:pt>
              </c:numCache>
            </c:numRef>
          </c:val>
        </c:ser>
        <c:ser>
          <c:idx val="1"/>
          <c:order val="1"/>
          <c:tx>
            <c:strRef>
              <c:f>Grafs!$C$623</c:f>
              <c:strCache>
                <c:ptCount val="1"/>
                <c:pt idx="0">
                  <c:v>PostTest %</c:v>
                </c:pt>
              </c:strCache>
            </c:strRef>
          </c:tx>
          <c:invertIfNegative val="0"/>
          <c:cat>
            <c:strRef>
              <c:f>Grafs!$A$624:$A$628</c:f>
              <c:strCache>
                <c:ptCount val="5"/>
                <c:pt idx="0">
                  <c:v>completely disagree</c:v>
                </c:pt>
                <c:pt idx="1">
                  <c:v>somewhat disagree</c:v>
                </c:pt>
                <c:pt idx="2">
                  <c:v>neither agree nor disagree</c:v>
                </c:pt>
                <c:pt idx="3">
                  <c:v>agree</c:v>
                </c:pt>
                <c:pt idx="4">
                  <c:v>completely agree</c:v>
                </c:pt>
              </c:strCache>
            </c:strRef>
          </c:cat>
          <c:val>
            <c:numRef>
              <c:f>Grafs!$C$624:$C$628</c:f>
              <c:numCache>
                <c:formatCode>0.0</c:formatCode>
                <c:ptCount val="5"/>
                <c:pt idx="0">
                  <c:v>4.9382716049382713</c:v>
                </c:pt>
                <c:pt idx="1">
                  <c:v>9.8765432098765427</c:v>
                </c:pt>
                <c:pt idx="2">
                  <c:v>27.160493827160494</c:v>
                </c:pt>
                <c:pt idx="3">
                  <c:v>20.987654320987655</c:v>
                </c:pt>
                <c:pt idx="4">
                  <c:v>37.037037037037038</c:v>
                </c:pt>
              </c:numCache>
            </c:numRef>
          </c:val>
        </c:ser>
        <c:dLbls>
          <c:showLegendKey val="0"/>
          <c:showVal val="0"/>
          <c:showCatName val="0"/>
          <c:showSerName val="0"/>
          <c:showPercent val="0"/>
          <c:showBubbleSize val="0"/>
        </c:dLbls>
        <c:gapWidth val="150"/>
        <c:shape val="box"/>
        <c:axId val="187470208"/>
        <c:axId val="187471744"/>
        <c:axId val="0"/>
      </c:bar3DChart>
      <c:catAx>
        <c:axId val="187470208"/>
        <c:scaling>
          <c:orientation val="minMax"/>
        </c:scaling>
        <c:delete val="0"/>
        <c:axPos val="b"/>
        <c:majorTickMark val="out"/>
        <c:minorTickMark val="none"/>
        <c:tickLblPos val="nextTo"/>
        <c:txPr>
          <a:bodyPr/>
          <a:lstStyle/>
          <a:p>
            <a:pPr>
              <a:defRPr sz="1600"/>
            </a:pPr>
            <a:endParaRPr lang="el-GR"/>
          </a:p>
        </c:txPr>
        <c:crossAx val="187471744"/>
        <c:crosses val="autoZero"/>
        <c:auto val="1"/>
        <c:lblAlgn val="ctr"/>
        <c:lblOffset val="100"/>
        <c:noMultiLvlLbl val="0"/>
      </c:catAx>
      <c:valAx>
        <c:axId val="187471744"/>
        <c:scaling>
          <c:orientation val="minMax"/>
        </c:scaling>
        <c:delete val="0"/>
        <c:axPos val="l"/>
        <c:majorGridlines/>
        <c:numFmt formatCode="0.0" sourceLinked="1"/>
        <c:majorTickMark val="out"/>
        <c:minorTickMark val="none"/>
        <c:tickLblPos val="nextTo"/>
        <c:txPr>
          <a:bodyPr/>
          <a:lstStyle/>
          <a:p>
            <a:pPr>
              <a:defRPr sz="1400"/>
            </a:pPr>
            <a:endParaRPr lang="el-GR"/>
          </a:p>
        </c:txPr>
        <c:crossAx val="187470208"/>
        <c:crosses val="autoZero"/>
        <c:crossBetween val="between"/>
      </c:valAx>
    </c:plotArea>
    <c:legend>
      <c:legendPos val="r"/>
      <c:layout/>
      <c:overlay val="0"/>
      <c:txPr>
        <a:bodyPr/>
        <a:lstStyle/>
        <a:p>
          <a:pPr>
            <a:defRPr sz="1400"/>
          </a:pPr>
          <a:endParaRPr lang="el-GR"/>
        </a:p>
      </c:txPr>
    </c:legend>
    <c:plotVisOnly val="1"/>
    <c:dispBlanksAs val="gap"/>
    <c:showDLblsOverMax val="0"/>
  </c:chart>
  <c:externalData r:id="rId2">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Grafs!$B$640</c:f>
              <c:strCache>
                <c:ptCount val="1"/>
                <c:pt idx="0">
                  <c:v>PreTest %</c:v>
                </c:pt>
              </c:strCache>
            </c:strRef>
          </c:tx>
          <c:invertIfNegative val="0"/>
          <c:cat>
            <c:strRef>
              <c:f>Grafs!$A$641:$A$645</c:f>
              <c:strCache>
                <c:ptCount val="5"/>
                <c:pt idx="0">
                  <c:v>completely disagree</c:v>
                </c:pt>
                <c:pt idx="1">
                  <c:v>somewhat disagree</c:v>
                </c:pt>
                <c:pt idx="2">
                  <c:v>neither agree nor disagree</c:v>
                </c:pt>
                <c:pt idx="3">
                  <c:v>agree</c:v>
                </c:pt>
                <c:pt idx="4">
                  <c:v>completely agree</c:v>
                </c:pt>
              </c:strCache>
            </c:strRef>
          </c:cat>
          <c:val>
            <c:numRef>
              <c:f>Grafs!$B$641:$B$645</c:f>
              <c:numCache>
                <c:formatCode>0.0</c:formatCode>
                <c:ptCount val="5"/>
                <c:pt idx="0">
                  <c:v>10.332103321033211</c:v>
                </c:pt>
                <c:pt idx="1">
                  <c:v>9.2250922509225095</c:v>
                </c:pt>
                <c:pt idx="2">
                  <c:v>15.129151291512915</c:v>
                </c:pt>
                <c:pt idx="3">
                  <c:v>20.29520295202952</c:v>
                </c:pt>
                <c:pt idx="4">
                  <c:v>45.018450184501845</c:v>
                </c:pt>
              </c:numCache>
            </c:numRef>
          </c:val>
        </c:ser>
        <c:ser>
          <c:idx val="1"/>
          <c:order val="1"/>
          <c:tx>
            <c:strRef>
              <c:f>Grafs!$C$640</c:f>
              <c:strCache>
                <c:ptCount val="1"/>
                <c:pt idx="0">
                  <c:v>PostTest %</c:v>
                </c:pt>
              </c:strCache>
            </c:strRef>
          </c:tx>
          <c:invertIfNegative val="0"/>
          <c:cat>
            <c:strRef>
              <c:f>Grafs!$A$641:$A$645</c:f>
              <c:strCache>
                <c:ptCount val="5"/>
                <c:pt idx="0">
                  <c:v>completely disagree</c:v>
                </c:pt>
                <c:pt idx="1">
                  <c:v>somewhat disagree</c:v>
                </c:pt>
                <c:pt idx="2">
                  <c:v>neither agree nor disagree</c:v>
                </c:pt>
                <c:pt idx="3">
                  <c:v>agree</c:v>
                </c:pt>
                <c:pt idx="4">
                  <c:v>completely agree</c:v>
                </c:pt>
              </c:strCache>
            </c:strRef>
          </c:cat>
          <c:val>
            <c:numRef>
              <c:f>Grafs!$C$641:$C$645</c:f>
              <c:numCache>
                <c:formatCode>0.0</c:formatCode>
                <c:ptCount val="5"/>
                <c:pt idx="0">
                  <c:v>3.7037037037037037</c:v>
                </c:pt>
                <c:pt idx="1">
                  <c:v>4.9382716049382713</c:v>
                </c:pt>
                <c:pt idx="2">
                  <c:v>9.8765432098765427</c:v>
                </c:pt>
                <c:pt idx="3">
                  <c:v>28.395061728395063</c:v>
                </c:pt>
                <c:pt idx="4">
                  <c:v>53.086419753086417</c:v>
                </c:pt>
              </c:numCache>
            </c:numRef>
          </c:val>
        </c:ser>
        <c:dLbls>
          <c:showLegendKey val="0"/>
          <c:showVal val="0"/>
          <c:showCatName val="0"/>
          <c:showSerName val="0"/>
          <c:showPercent val="0"/>
          <c:showBubbleSize val="0"/>
        </c:dLbls>
        <c:gapWidth val="150"/>
        <c:shape val="box"/>
        <c:axId val="188026240"/>
        <c:axId val="188044416"/>
        <c:axId val="0"/>
      </c:bar3DChart>
      <c:catAx>
        <c:axId val="188026240"/>
        <c:scaling>
          <c:orientation val="minMax"/>
        </c:scaling>
        <c:delete val="0"/>
        <c:axPos val="b"/>
        <c:majorTickMark val="out"/>
        <c:minorTickMark val="none"/>
        <c:tickLblPos val="nextTo"/>
        <c:txPr>
          <a:bodyPr/>
          <a:lstStyle/>
          <a:p>
            <a:pPr>
              <a:defRPr sz="1600"/>
            </a:pPr>
            <a:endParaRPr lang="el-GR"/>
          </a:p>
        </c:txPr>
        <c:crossAx val="188044416"/>
        <c:crosses val="autoZero"/>
        <c:auto val="1"/>
        <c:lblAlgn val="ctr"/>
        <c:lblOffset val="100"/>
        <c:noMultiLvlLbl val="0"/>
      </c:catAx>
      <c:valAx>
        <c:axId val="188044416"/>
        <c:scaling>
          <c:orientation val="minMax"/>
        </c:scaling>
        <c:delete val="0"/>
        <c:axPos val="l"/>
        <c:majorGridlines/>
        <c:numFmt formatCode="0.0" sourceLinked="1"/>
        <c:majorTickMark val="out"/>
        <c:minorTickMark val="none"/>
        <c:tickLblPos val="nextTo"/>
        <c:txPr>
          <a:bodyPr/>
          <a:lstStyle/>
          <a:p>
            <a:pPr>
              <a:defRPr sz="1400"/>
            </a:pPr>
            <a:endParaRPr lang="el-GR"/>
          </a:p>
        </c:txPr>
        <c:crossAx val="188026240"/>
        <c:crosses val="autoZero"/>
        <c:crossBetween val="between"/>
      </c:valAx>
    </c:plotArea>
    <c:legend>
      <c:legendPos val="r"/>
      <c:layout/>
      <c:overlay val="0"/>
      <c:txPr>
        <a:bodyPr/>
        <a:lstStyle/>
        <a:p>
          <a:pPr>
            <a:defRPr sz="1400"/>
          </a:pPr>
          <a:endParaRPr lang="el-GR"/>
        </a:p>
      </c:txPr>
    </c:legend>
    <c:plotVisOnly val="1"/>
    <c:dispBlanksAs val="gap"/>
    <c:showDLblsOverMax val="0"/>
  </c:chart>
  <c:externalData r:id="rId2">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Grafs!$B$657</c:f>
              <c:strCache>
                <c:ptCount val="1"/>
                <c:pt idx="0">
                  <c:v>PreTest %</c:v>
                </c:pt>
              </c:strCache>
            </c:strRef>
          </c:tx>
          <c:invertIfNegative val="0"/>
          <c:cat>
            <c:strRef>
              <c:f>Grafs!$A$658:$A$662</c:f>
              <c:strCache>
                <c:ptCount val="5"/>
                <c:pt idx="0">
                  <c:v>completely disagree</c:v>
                </c:pt>
                <c:pt idx="1">
                  <c:v>somewhat disagree</c:v>
                </c:pt>
                <c:pt idx="2">
                  <c:v>neither agree nor disagree</c:v>
                </c:pt>
                <c:pt idx="3">
                  <c:v>agree</c:v>
                </c:pt>
                <c:pt idx="4">
                  <c:v>completely agree</c:v>
                </c:pt>
              </c:strCache>
            </c:strRef>
          </c:cat>
          <c:val>
            <c:numRef>
              <c:f>Grafs!$B$658:$B$662</c:f>
              <c:numCache>
                <c:formatCode>0.0</c:formatCode>
                <c:ptCount val="5"/>
                <c:pt idx="0">
                  <c:v>30.627306273062732</c:v>
                </c:pt>
                <c:pt idx="1">
                  <c:v>18.081180811808117</c:v>
                </c:pt>
                <c:pt idx="2">
                  <c:v>20.29520295202952</c:v>
                </c:pt>
                <c:pt idx="3">
                  <c:v>14.022140221402214</c:v>
                </c:pt>
                <c:pt idx="4">
                  <c:v>16.974169741697416</c:v>
                </c:pt>
              </c:numCache>
            </c:numRef>
          </c:val>
        </c:ser>
        <c:ser>
          <c:idx val="1"/>
          <c:order val="1"/>
          <c:tx>
            <c:strRef>
              <c:f>Grafs!$C$657</c:f>
              <c:strCache>
                <c:ptCount val="1"/>
                <c:pt idx="0">
                  <c:v>PostTest %</c:v>
                </c:pt>
              </c:strCache>
            </c:strRef>
          </c:tx>
          <c:invertIfNegative val="0"/>
          <c:cat>
            <c:strRef>
              <c:f>Grafs!$A$658:$A$662</c:f>
              <c:strCache>
                <c:ptCount val="5"/>
                <c:pt idx="0">
                  <c:v>completely disagree</c:v>
                </c:pt>
                <c:pt idx="1">
                  <c:v>somewhat disagree</c:v>
                </c:pt>
                <c:pt idx="2">
                  <c:v>neither agree nor disagree</c:v>
                </c:pt>
                <c:pt idx="3">
                  <c:v>agree</c:v>
                </c:pt>
                <c:pt idx="4">
                  <c:v>completely agree</c:v>
                </c:pt>
              </c:strCache>
            </c:strRef>
          </c:cat>
          <c:val>
            <c:numRef>
              <c:f>Grafs!$C$658:$C$662</c:f>
              <c:numCache>
                <c:formatCode>0.0</c:formatCode>
                <c:ptCount val="5"/>
                <c:pt idx="0">
                  <c:v>13.580246913580247</c:v>
                </c:pt>
                <c:pt idx="1">
                  <c:v>23.456790123456791</c:v>
                </c:pt>
                <c:pt idx="2">
                  <c:v>29.62962962962963</c:v>
                </c:pt>
                <c:pt idx="3">
                  <c:v>20.987654320987655</c:v>
                </c:pt>
                <c:pt idx="4">
                  <c:v>12.345679012345679</c:v>
                </c:pt>
              </c:numCache>
            </c:numRef>
          </c:val>
        </c:ser>
        <c:dLbls>
          <c:showLegendKey val="0"/>
          <c:showVal val="0"/>
          <c:showCatName val="0"/>
          <c:showSerName val="0"/>
          <c:showPercent val="0"/>
          <c:showBubbleSize val="0"/>
        </c:dLbls>
        <c:gapWidth val="150"/>
        <c:shape val="box"/>
        <c:axId val="188086912"/>
        <c:axId val="187699584"/>
        <c:axId val="0"/>
      </c:bar3DChart>
      <c:catAx>
        <c:axId val="188086912"/>
        <c:scaling>
          <c:orientation val="minMax"/>
        </c:scaling>
        <c:delete val="0"/>
        <c:axPos val="b"/>
        <c:majorTickMark val="out"/>
        <c:minorTickMark val="none"/>
        <c:tickLblPos val="nextTo"/>
        <c:txPr>
          <a:bodyPr/>
          <a:lstStyle/>
          <a:p>
            <a:pPr>
              <a:defRPr sz="1600"/>
            </a:pPr>
            <a:endParaRPr lang="el-GR"/>
          </a:p>
        </c:txPr>
        <c:crossAx val="187699584"/>
        <c:crosses val="autoZero"/>
        <c:auto val="1"/>
        <c:lblAlgn val="ctr"/>
        <c:lblOffset val="100"/>
        <c:noMultiLvlLbl val="0"/>
      </c:catAx>
      <c:valAx>
        <c:axId val="187699584"/>
        <c:scaling>
          <c:orientation val="minMax"/>
        </c:scaling>
        <c:delete val="0"/>
        <c:axPos val="l"/>
        <c:majorGridlines/>
        <c:numFmt formatCode="0.0" sourceLinked="1"/>
        <c:majorTickMark val="out"/>
        <c:minorTickMark val="none"/>
        <c:tickLblPos val="nextTo"/>
        <c:txPr>
          <a:bodyPr/>
          <a:lstStyle/>
          <a:p>
            <a:pPr>
              <a:defRPr sz="1400"/>
            </a:pPr>
            <a:endParaRPr lang="el-GR"/>
          </a:p>
        </c:txPr>
        <c:crossAx val="188086912"/>
        <c:crosses val="autoZero"/>
        <c:crossBetween val="between"/>
      </c:valAx>
    </c:plotArea>
    <c:legend>
      <c:legendPos val="r"/>
      <c:layout/>
      <c:overlay val="0"/>
      <c:txPr>
        <a:bodyPr/>
        <a:lstStyle/>
        <a:p>
          <a:pPr>
            <a:defRPr sz="1400"/>
          </a:pPr>
          <a:endParaRPr lang="el-GR"/>
        </a:p>
      </c:txPr>
    </c:legend>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manualLayout>
          <c:layoutTarget val="inner"/>
          <c:xMode val="edge"/>
          <c:yMode val="edge"/>
          <c:x val="8.0783027121609785E-2"/>
          <c:y val="7.8615776920821528E-2"/>
          <c:w val="0.76956522795761639"/>
          <c:h val="0.75931583025340166"/>
        </c:manualLayout>
      </c:layout>
      <c:bar3DChart>
        <c:barDir val="col"/>
        <c:grouping val="clustered"/>
        <c:varyColors val="0"/>
        <c:ser>
          <c:idx val="0"/>
          <c:order val="0"/>
          <c:tx>
            <c:strRef>
              <c:f>Statistics!$N$33</c:f>
              <c:strCache>
                <c:ptCount val="1"/>
                <c:pt idx="0">
                  <c:v>PreTest %</c:v>
                </c:pt>
              </c:strCache>
            </c:strRef>
          </c:tx>
          <c:invertIfNegative val="0"/>
          <c:cat>
            <c:strRef>
              <c:f>Statistics!$M$34:$M$36</c:f>
              <c:strCache>
                <c:ptCount val="3"/>
                <c:pt idx="0">
                  <c:v>No, never</c:v>
                </c:pt>
                <c:pt idx="1">
                  <c:v>Yes, once or twice</c:v>
                </c:pt>
                <c:pt idx="2">
                  <c:v>Yes, a few times</c:v>
                </c:pt>
              </c:strCache>
            </c:strRef>
          </c:cat>
          <c:val>
            <c:numRef>
              <c:f>Statistics!$N$34:$N$36</c:f>
              <c:numCache>
                <c:formatCode>0.0</c:formatCode>
                <c:ptCount val="3"/>
                <c:pt idx="0">
                  <c:v>62.587412587412587</c:v>
                </c:pt>
                <c:pt idx="1">
                  <c:v>28.67132867132867</c:v>
                </c:pt>
                <c:pt idx="2">
                  <c:v>8.7412587412587417</c:v>
                </c:pt>
              </c:numCache>
            </c:numRef>
          </c:val>
        </c:ser>
        <c:ser>
          <c:idx val="1"/>
          <c:order val="1"/>
          <c:tx>
            <c:strRef>
              <c:f>Statistics!$O$33</c:f>
              <c:strCache>
                <c:ptCount val="1"/>
                <c:pt idx="0">
                  <c:v>PostTest %</c:v>
                </c:pt>
              </c:strCache>
            </c:strRef>
          </c:tx>
          <c:invertIfNegative val="0"/>
          <c:cat>
            <c:strRef>
              <c:f>Statistics!$M$34:$M$36</c:f>
              <c:strCache>
                <c:ptCount val="3"/>
                <c:pt idx="0">
                  <c:v>No, never</c:v>
                </c:pt>
                <c:pt idx="1">
                  <c:v>Yes, once or twice</c:v>
                </c:pt>
                <c:pt idx="2">
                  <c:v>Yes, a few times</c:v>
                </c:pt>
              </c:strCache>
            </c:strRef>
          </c:cat>
          <c:val>
            <c:numRef>
              <c:f>Statistics!$O$34:$O$36</c:f>
              <c:numCache>
                <c:formatCode>0.0</c:formatCode>
                <c:ptCount val="3"/>
                <c:pt idx="0">
                  <c:v>29.62962962962963</c:v>
                </c:pt>
                <c:pt idx="1">
                  <c:v>62.962962962962962</c:v>
                </c:pt>
                <c:pt idx="2">
                  <c:v>7.4074074074074074</c:v>
                </c:pt>
              </c:numCache>
            </c:numRef>
          </c:val>
        </c:ser>
        <c:dLbls>
          <c:showLegendKey val="0"/>
          <c:showVal val="0"/>
          <c:showCatName val="0"/>
          <c:showSerName val="0"/>
          <c:showPercent val="0"/>
          <c:showBubbleSize val="0"/>
        </c:dLbls>
        <c:gapWidth val="150"/>
        <c:shape val="box"/>
        <c:axId val="186274944"/>
        <c:axId val="186276480"/>
        <c:axId val="0"/>
      </c:bar3DChart>
      <c:catAx>
        <c:axId val="186274944"/>
        <c:scaling>
          <c:orientation val="minMax"/>
        </c:scaling>
        <c:delete val="0"/>
        <c:axPos val="b"/>
        <c:majorTickMark val="out"/>
        <c:minorTickMark val="none"/>
        <c:tickLblPos val="nextTo"/>
        <c:txPr>
          <a:bodyPr/>
          <a:lstStyle/>
          <a:p>
            <a:pPr>
              <a:defRPr sz="1600"/>
            </a:pPr>
            <a:endParaRPr lang="el-GR"/>
          </a:p>
        </c:txPr>
        <c:crossAx val="186276480"/>
        <c:crosses val="autoZero"/>
        <c:auto val="1"/>
        <c:lblAlgn val="ctr"/>
        <c:lblOffset val="100"/>
        <c:noMultiLvlLbl val="0"/>
      </c:catAx>
      <c:valAx>
        <c:axId val="186276480"/>
        <c:scaling>
          <c:orientation val="minMax"/>
        </c:scaling>
        <c:delete val="0"/>
        <c:axPos val="l"/>
        <c:majorGridlines/>
        <c:numFmt formatCode="0.0" sourceLinked="1"/>
        <c:majorTickMark val="out"/>
        <c:minorTickMark val="none"/>
        <c:tickLblPos val="nextTo"/>
        <c:txPr>
          <a:bodyPr/>
          <a:lstStyle/>
          <a:p>
            <a:pPr>
              <a:defRPr sz="1400"/>
            </a:pPr>
            <a:endParaRPr lang="el-GR"/>
          </a:p>
        </c:txPr>
        <c:crossAx val="186274944"/>
        <c:crosses val="autoZero"/>
        <c:crossBetween val="between"/>
      </c:valAx>
    </c:plotArea>
    <c:legend>
      <c:legendPos val="r"/>
      <c:layout>
        <c:manualLayout>
          <c:xMode val="edge"/>
          <c:yMode val="edge"/>
          <c:x val="0.84073357149800709"/>
          <c:y val="0.40717408633499019"/>
          <c:w val="0.15000716924273355"/>
          <c:h val="0.1451452657823771"/>
        </c:manualLayout>
      </c:layout>
      <c:overlay val="0"/>
      <c:txPr>
        <a:bodyPr/>
        <a:lstStyle/>
        <a:p>
          <a:pPr>
            <a:defRPr sz="1400"/>
          </a:pPr>
          <a:endParaRPr lang="el-GR"/>
        </a:p>
      </c:txPr>
    </c:legend>
    <c:plotVisOnly val="1"/>
    <c:dispBlanksAs val="gap"/>
    <c:showDLblsOverMax val="0"/>
  </c:chart>
  <c:externalData r:id="rId2">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Grafs!$B$674</c:f>
              <c:strCache>
                <c:ptCount val="1"/>
                <c:pt idx="0">
                  <c:v>PreTest %</c:v>
                </c:pt>
              </c:strCache>
            </c:strRef>
          </c:tx>
          <c:invertIfNegative val="0"/>
          <c:cat>
            <c:strRef>
              <c:f>Grafs!$A$675:$A$679</c:f>
              <c:strCache>
                <c:ptCount val="5"/>
                <c:pt idx="0">
                  <c:v>completely disagree</c:v>
                </c:pt>
                <c:pt idx="1">
                  <c:v>somewhat disagree</c:v>
                </c:pt>
                <c:pt idx="2">
                  <c:v>neither agree nor disagree</c:v>
                </c:pt>
                <c:pt idx="3">
                  <c:v>agree</c:v>
                </c:pt>
                <c:pt idx="4">
                  <c:v>completely agree</c:v>
                </c:pt>
              </c:strCache>
            </c:strRef>
          </c:cat>
          <c:val>
            <c:numRef>
              <c:f>Grafs!$B$675:$B$679</c:f>
              <c:numCache>
                <c:formatCode>0.0</c:formatCode>
                <c:ptCount val="5"/>
                <c:pt idx="0">
                  <c:v>34.317343173431738</c:v>
                </c:pt>
                <c:pt idx="1">
                  <c:v>16.974169741697416</c:v>
                </c:pt>
                <c:pt idx="2">
                  <c:v>21.033210332103319</c:v>
                </c:pt>
                <c:pt idx="3">
                  <c:v>13.284132841328413</c:v>
                </c:pt>
                <c:pt idx="4">
                  <c:v>14.391143911439114</c:v>
                </c:pt>
              </c:numCache>
            </c:numRef>
          </c:val>
        </c:ser>
        <c:ser>
          <c:idx val="1"/>
          <c:order val="1"/>
          <c:tx>
            <c:strRef>
              <c:f>Grafs!$C$674</c:f>
              <c:strCache>
                <c:ptCount val="1"/>
                <c:pt idx="0">
                  <c:v>PostTest %</c:v>
                </c:pt>
              </c:strCache>
            </c:strRef>
          </c:tx>
          <c:invertIfNegative val="0"/>
          <c:cat>
            <c:strRef>
              <c:f>Grafs!$A$675:$A$679</c:f>
              <c:strCache>
                <c:ptCount val="5"/>
                <c:pt idx="0">
                  <c:v>completely disagree</c:v>
                </c:pt>
                <c:pt idx="1">
                  <c:v>somewhat disagree</c:v>
                </c:pt>
                <c:pt idx="2">
                  <c:v>neither agree nor disagree</c:v>
                </c:pt>
                <c:pt idx="3">
                  <c:v>agree</c:v>
                </c:pt>
                <c:pt idx="4">
                  <c:v>completely agree</c:v>
                </c:pt>
              </c:strCache>
            </c:strRef>
          </c:cat>
          <c:val>
            <c:numRef>
              <c:f>Grafs!$C$675:$C$679</c:f>
              <c:numCache>
                <c:formatCode>0.0</c:formatCode>
                <c:ptCount val="5"/>
                <c:pt idx="0">
                  <c:v>29.62962962962963</c:v>
                </c:pt>
                <c:pt idx="1">
                  <c:v>18.518518518518519</c:v>
                </c:pt>
                <c:pt idx="2">
                  <c:v>27.160493827160494</c:v>
                </c:pt>
                <c:pt idx="3">
                  <c:v>14.814814814814815</c:v>
                </c:pt>
                <c:pt idx="4">
                  <c:v>9.8765432098765427</c:v>
                </c:pt>
              </c:numCache>
            </c:numRef>
          </c:val>
        </c:ser>
        <c:dLbls>
          <c:showLegendKey val="0"/>
          <c:showVal val="0"/>
          <c:showCatName val="0"/>
          <c:showSerName val="0"/>
          <c:showPercent val="0"/>
          <c:showBubbleSize val="0"/>
        </c:dLbls>
        <c:gapWidth val="150"/>
        <c:shape val="box"/>
        <c:axId val="187733888"/>
        <c:axId val="187735424"/>
        <c:axId val="0"/>
      </c:bar3DChart>
      <c:catAx>
        <c:axId val="187733888"/>
        <c:scaling>
          <c:orientation val="minMax"/>
        </c:scaling>
        <c:delete val="0"/>
        <c:axPos val="b"/>
        <c:majorTickMark val="out"/>
        <c:minorTickMark val="none"/>
        <c:tickLblPos val="nextTo"/>
        <c:txPr>
          <a:bodyPr/>
          <a:lstStyle/>
          <a:p>
            <a:pPr>
              <a:defRPr sz="1600"/>
            </a:pPr>
            <a:endParaRPr lang="el-GR"/>
          </a:p>
        </c:txPr>
        <c:crossAx val="187735424"/>
        <c:crosses val="autoZero"/>
        <c:auto val="1"/>
        <c:lblAlgn val="ctr"/>
        <c:lblOffset val="100"/>
        <c:noMultiLvlLbl val="0"/>
      </c:catAx>
      <c:valAx>
        <c:axId val="187735424"/>
        <c:scaling>
          <c:orientation val="minMax"/>
        </c:scaling>
        <c:delete val="0"/>
        <c:axPos val="l"/>
        <c:majorGridlines/>
        <c:numFmt formatCode="0.0" sourceLinked="1"/>
        <c:majorTickMark val="out"/>
        <c:minorTickMark val="none"/>
        <c:tickLblPos val="nextTo"/>
        <c:txPr>
          <a:bodyPr/>
          <a:lstStyle/>
          <a:p>
            <a:pPr>
              <a:defRPr sz="1400"/>
            </a:pPr>
            <a:endParaRPr lang="el-GR"/>
          </a:p>
        </c:txPr>
        <c:crossAx val="187733888"/>
        <c:crosses val="autoZero"/>
        <c:crossBetween val="between"/>
      </c:valAx>
    </c:plotArea>
    <c:legend>
      <c:legendPos val="r"/>
      <c:layout/>
      <c:overlay val="0"/>
      <c:txPr>
        <a:bodyPr/>
        <a:lstStyle/>
        <a:p>
          <a:pPr>
            <a:defRPr sz="1400"/>
          </a:pPr>
          <a:endParaRPr lang="el-GR"/>
        </a:p>
      </c:txPr>
    </c:legend>
    <c:plotVisOnly val="1"/>
    <c:dispBlanksAs val="gap"/>
    <c:showDLblsOverMax val="0"/>
  </c:chart>
  <c:externalData r:id="rId2">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Grafs!$B$691</c:f>
              <c:strCache>
                <c:ptCount val="1"/>
                <c:pt idx="0">
                  <c:v>PreTest %</c:v>
                </c:pt>
              </c:strCache>
            </c:strRef>
          </c:tx>
          <c:invertIfNegative val="0"/>
          <c:cat>
            <c:strRef>
              <c:f>Grafs!$A$692:$A$696</c:f>
              <c:strCache>
                <c:ptCount val="5"/>
                <c:pt idx="0">
                  <c:v>completely disagree</c:v>
                </c:pt>
                <c:pt idx="1">
                  <c:v>somewhat disagree</c:v>
                </c:pt>
                <c:pt idx="2">
                  <c:v>neither agree nor disagree</c:v>
                </c:pt>
                <c:pt idx="3">
                  <c:v>agree</c:v>
                </c:pt>
                <c:pt idx="4">
                  <c:v>completely agree</c:v>
                </c:pt>
              </c:strCache>
            </c:strRef>
          </c:cat>
          <c:val>
            <c:numRef>
              <c:f>Grafs!$B$692:$B$696</c:f>
              <c:numCache>
                <c:formatCode>0.0</c:formatCode>
                <c:ptCount val="5"/>
                <c:pt idx="0">
                  <c:v>42.804428044280442</c:v>
                </c:pt>
                <c:pt idx="1">
                  <c:v>17.343173431734318</c:v>
                </c:pt>
                <c:pt idx="2">
                  <c:v>19.55719557195572</c:v>
                </c:pt>
                <c:pt idx="3">
                  <c:v>8.1180811808118083</c:v>
                </c:pt>
                <c:pt idx="4">
                  <c:v>12.177121771217712</c:v>
                </c:pt>
              </c:numCache>
            </c:numRef>
          </c:val>
        </c:ser>
        <c:ser>
          <c:idx val="1"/>
          <c:order val="1"/>
          <c:tx>
            <c:strRef>
              <c:f>Grafs!$C$691</c:f>
              <c:strCache>
                <c:ptCount val="1"/>
                <c:pt idx="0">
                  <c:v>PostTest %</c:v>
                </c:pt>
              </c:strCache>
            </c:strRef>
          </c:tx>
          <c:invertIfNegative val="0"/>
          <c:cat>
            <c:strRef>
              <c:f>Grafs!$A$692:$A$696</c:f>
              <c:strCache>
                <c:ptCount val="5"/>
                <c:pt idx="0">
                  <c:v>completely disagree</c:v>
                </c:pt>
                <c:pt idx="1">
                  <c:v>somewhat disagree</c:v>
                </c:pt>
                <c:pt idx="2">
                  <c:v>neither agree nor disagree</c:v>
                </c:pt>
                <c:pt idx="3">
                  <c:v>agree</c:v>
                </c:pt>
                <c:pt idx="4">
                  <c:v>completely agree</c:v>
                </c:pt>
              </c:strCache>
            </c:strRef>
          </c:cat>
          <c:val>
            <c:numRef>
              <c:f>Grafs!$C$692:$C$696</c:f>
              <c:numCache>
                <c:formatCode>0.0</c:formatCode>
                <c:ptCount val="5"/>
                <c:pt idx="0">
                  <c:v>48.148148148148145</c:v>
                </c:pt>
                <c:pt idx="1">
                  <c:v>23.456790123456791</c:v>
                </c:pt>
                <c:pt idx="2">
                  <c:v>14.814814814814815</c:v>
                </c:pt>
                <c:pt idx="3">
                  <c:v>9.8765432098765427</c:v>
                </c:pt>
                <c:pt idx="4">
                  <c:v>3.7037037037037037</c:v>
                </c:pt>
              </c:numCache>
            </c:numRef>
          </c:val>
        </c:ser>
        <c:dLbls>
          <c:showLegendKey val="0"/>
          <c:showVal val="0"/>
          <c:showCatName val="0"/>
          <c:showSerName val="0"/>
          <c:showPercent val="0"/>
          <c:showBubbleSize val="0"/>
        </c:dLbls>
        <c:gapWidth val="150"/>
        <c:shape val="box"/>
        <c:axId val="181560448"/>
        <c:axId val="181561984"/>
        <c:axId val="0"/>
      </c:bar3DChart>
      <c:catAx>
        <c:axId val="181560448"/>
        <c:scaling>
          <c:orientation val="minMax"/>
        </c:scaling>
        <c:delete val="0"/>
        <c:axPos val="b"/>
        <c:majorTickMark val="out"/>
        <c:minorTickMark val="none"/>
        <c:tickLblPos val="nextTo"/>
        <c:txPr>
          <a:bodyPr/>
          <a:lstStyle/>
          <a:p>
            <a:pPr>
              <a:defRPr sz="1600"/>
            </a:pPr>
            <a:endParaRPr lang="el-GR"/>
          </a:p>
        </c:txPr>
        <c:crossAx val="181561984"/>
        <c:crosses val="autoZero"/>
        <c:auto val="1"/>
        <c:lblAlgn val="ctr"/>
        <c:lblOffset val="100"/>
        <c:noMultiLvlLbl val="0"/>
      </c:catAx>
      <c:valAx>
        <c:axId val="181561984"/>
        <c:scaling>
          <c:orientation val="minMax"/>
        </c:scaling>
        <c:delete val="0"/>
        <c:axPos val="l"/>
        <c:majorGridlines/>
        <c:numFmt formatCode="0.0" sourceLinked="1"/>
        <c:majorTickMark val="out"/>
        <c:minorTickMark val="none"/>
        <c:tickLblPos val="nextTo"/>
        <c:txPr>
          <a:bodyPr/>
          <a:lstStyle/>
          <a:p>
            <a:pPr>
              <a:defRPr sz="1400"/>
            </a:pPr>
            <a:endParaRPr lang="el-GR"/>
          </a:p>
        </c:txPr>
        <c:crossAx val="181560448"/>
        <c:crosses val="autoZero"/>
        <c:crossBetween val="between"/>
      </c:valAx>
    </c:plotArea>
    <c:legend>
      <c:legendPos val="r"/>
      <c:layout/>
      <c:overlay val="0"/>
      <c:txPr>
        <a:bodyPr/>
        <a:lstStyle/>
        <a:p>
          <a:pPr>
            <a:defRPr sz="1400"/>
          </a:pPr>
          <a:endParaRPr lang="el-GR"/>
        </a:p>
      </c:txPr>
    </c:legend>
    <c:plotVisOnly val="1"/>
    <c:dispBlanksAs val="gap"/>
    <c:showDLblsOverMax val="0"/>
  </c:chart>
  <c:externalData r:id="rId2">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Grafs!$B$708</c:f>
              <c:strCache>
                <c:ptCount val="1"/>
                <c:pt idx="0">
                  <c:v>PreTest %</c:v>
                </c:pt>
              </c:strCache>
            </c:strRef>
          </c:tx>
          <c:invertIfNegative val="0"/>
          <c:cat>
            <c:strRef>
              <c:f>Grafs!$A$709:$A$713</c:f>
              <c:strCache>
                <c:ptCount val="5"/>
                <c:pt idx="0">
                  <c:v>completely disagree</c:v>
                </c:pt>
                <c:pt idx="1">
                  <c:v>somewhat disagree</c:v>
                </c:pt>
                <c:pt idx="2">
                  <c:v>neither agree nor disagree</c:v>
                </c:pt>
                <c:pt idx="3">
                  <c:v>agree</c:v>
                </c:pt>
                <c:pt idx="4">
                  <c:v>completely agree</c:v>
                </c:pt>
              </c:strCache>
            </c:strRef>
          </c:cat>
          <c:val>
            <c:numRef>
              <c:f>Grafs!$B$709:$B$713</c:f>
              <c:numCache>
                <c:formatCode>0.0</c:formatCode>
                <c:ptCount val="5"/>
                <c:pt idx="0">
                  <c:v>16.605166051660518</c:v>
                </c:pt>
                <c:pt idx="1">
                  <c:v>5.1660516605166054</c:v>
                </c:pt>
                <c:pt idx="2">
                  <c:v>18.450184501845019</c:v>
                </c:pt>
                <c:pt idx="3">
                  <c:v>19.55719557195572</c:v>
                </c:pt>
                <c:pt idx="4">
                  <c:v>40.221402214022142</c:v>
                </c:pt>
              </c:numCache>
            </c:numRef>
          </c:val>
        </c:ser>
        <c:ser>
          <c:idx val="1"/>
          <c:order val="1"/>
          <c:tx>
            <c:strRef>
              <c:f>Grafs!$C$708</c:f>
              <c:strCache>
                <c:ptCount val="1"/>
                <c:pt idx="0">
                  <c:v>PostTest %</c:v>
                </c:pt>
              </c:strCache>
            </c:strRef>
          </c:tx>
          <c:invertIfNegative val="0"/>
          <c:cat>
            <c:strRef>
              <c:f>Grafs!$A$709:$A$713</c:f>
              <c:strCache>
                <c:ptCount val="5"/>
                <c:pt idx="0">
                  <c:v>completely disagree</c:v>
                </c:pt>
                <c:pt idx="1">
                  <c:v>somewhat disagree</c:v>
                </c:pt>
                <c:pt idx="2">
                  <c:v>neither agree nor disagree</c:v>
                </c:pt>
                <c:pt idx="3">
                  <c:v>agree</c:v>
                </c:pt>
                <c:pt idx="4">
                  <c:v>completely agree</c:v>
                </c:pt>
              </c:strCache>
            </c:strRef>
          </c:cat>
          <c:val>
            <c:numRef>
              <c:f>Grafs!$C$709:$C$713</c:f>
              <c:numCache>
                <c:formatCode>0.0</c:formatCode>
                <c:ptCount val="5"/>
                <c:pt idx="0">
                  <c:v>3.7037037037037037</c:v>
                </c:pt>
                <c:pt idx="1">
                  <c:v>8.6419753086419746</c:v>
                </c:pt>
                <c:pt idx="2">
                  <c:v>18.518518518518519</c:v>
                </c:pt>
                <c:pt idx="3">
                  <c:v>9.8765432098765427</c:v>
                </c:pt>
                <c:pt idx="4">
                  <c:v>59.25925925925926</c:v>
                </c:pt>
              </c:numCache>
            </c:numRef>
          </c:val>
        </c:ser>
        <c:dLbls>
          <c:showLegendKey val="0"/>
          <c:showVal val="0"/>
          <c:showCatName val="0"/>
          <c:showSerName val="0"/>
          <c:showPercent val="0"/>
          <c:showBubbleSize val="0"/>
        </c:dLbls>
        <c:gapWidth val="150"/>
        <c:shape val="box"/>
        <c:axId val="187867904"/>
        <c:axId val="187869440"/>
        <c:axId val="0"/>
      </c:bar3DChart>
      <c:catAx>
        <c:axId val="187867904"/>
        <c:scaling>
          <c:orientation val="minMax"/>
        </c:scaling>
        <c:delete val="0"/>
        <c:axPos val="b"/>
        <c:majorTickMark val="out"/>
        <c:minorTickMark val="none"/>
        <c:tickLblPos val="nextTo"/>
        <c:txPr>
          <a:bodyPr/>
          <a:lstStyle/>
          <a:p>
            <a:pPr>
              <a:defRPr sz="1600"/>
            </a:pPr>
            <a:endParaRPr lang="el-GR"/>
          </a:p>
        </c:txPr>
        <c:crossAx val="187869440"/>
        <c:crosses val="autoZero"/>
        <c:auto val="1"/>
        <c:lblAlgn val="ctr"/>
        <c:lblOffset val="100"/>
        <c:noMultiLvlLbl val="0"/>
      </c:catAx>
      <c:valAx>
        <c:axId val="187869440"/>
        <c:scaling>
          <c:orientation val="minMax"/>
        </c:scaling>
        <c:delete val="0"/>
        <c:axPos val="l"/>
        <c:majorGridlines/>
        <c:numFmt formatCode="0.0" sourceLinked="1"/>
        <c:majorTickMark val="out"/>
        <c:minorTickMark val="none"/>
        <c:tickLblPos val="nextTo"/>
        <c:txPr>
          <a:bodyPr/>
          <a:lstStyle/>
          <a:p>
            <a:pPr>
              <a:defRPr sz="1400"/>
            </a:pPr>
            <a:endParaRPr lang="el-GR"/>
          </a:p>
        </c:txPr>
        <c:crossAx val="187867904"/>
        <c:crosses val="autoZero"/>
        <c:crossBetween val="between"/>
      </c:valAx>
    </c:plotArea>
    <c:legend>
      <c:legendPos val="r"/>
      <c:layout/>
      <c:overlay val="0"/>
      <c:txPr>
        <a:bodyPr/>
        <a:lstStyle/>
        <a:p>
          <a:pPr>
            <a:defRPr sz="1400"/>
          </a:pPr>
          <a:endParaRPr lang="el-GR"/>
        </a:p>
      </c:txPr>
    </c:legend>
    <c:plotVisOnly val="1"/>
    <c:dispBlanksAs val="gap"/>
    <c:showDLblsOverMax val="0"/>
  </c:chart>
  <c:externalData r:id="rId2">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Grafs!$B$725</c:f>
              <c:strCache>
                <c:ptCount val="1"/>
                <c:pt idx="0">
                  <c:v>PreTest %</c:v>
                </c:pt>
              </c:strCache>
            </c:strRef>
          </c:tx>
          <c:invertIfNegative val="0"/>
          <c:cat>
            <c:strRef>
              <c:f>Grafs!$A$726:$A$730</c:f>
              <c:strCache>
                <c:ptCount val="5"/>
                <c:pt idx="0">
                  <c:v>completely disagree</c:v>
                </c:pt>
                <c:pt idx="1">
                  <c:v>somewhat disagree</c:v>
                </c:pt>
                <c:pt idx="2">
                  <c:v>neither agree nor disagree</c:v>
                </c:pt>
                <c:pt idx="3">
                  <c:v>agree</c:v>
                </c:pt>
                <c:pt idx="4">
                  <c:v>completely agree</c:v>
                </c:pt>
              </c:strCache>
            </c:strRef>
          </c:cat>
          <c:val>
            <c:numRef>
              <c:f>Grafs!$B$726:$B$730</c:f>
              <c:numCache>
                <c:formatCode>0.0</c:formatCode>
                <c:ptCount val="5"/>
                <c:pt idx="0">
                  <c:v>36.53136531365314</c:v>
                </c:pt>
                <c:pt idx="1">
                  <c:v>16.605166051660518</c:v>
                </c:pt>
                <c:pt idx="2">
                  <c:v>18.819188191881917</c:v>
                </c:pt>
                <c:pt idx="3">
                  <c:v>12.546125461254613</c:v>
                </c:pt>
                <c:pt idx="4">
                  <c:v>15.498154981549815</c:v>
                </c:pt>
              </c:numCache>
            </c:numRef>
          </c:val>
        </c:ser>
        <c:ser>
          <c:idx val="1"/>
          <c:order val="1"/>
          <c:tx>
            <c:strRef>
              <c:f>Grafs!$C$725</c:f>
              <c:strCache>
                <c:ptCount val="1"/>
                <c:pt idx="0">
                  <c:v>PostTest %</c:v>
                </c:pt>
              </c:strCache>
            </c:strRef>
          </c:tx>
          <c:invertIfNegative val="0"/>
          <c:cat>
            <c:strRef>
              <c:f>Grafs!$A$726:$A$730</c:f>
              <c:strCache>
                <c:ptCount val="5"/>
                <c:pt idx="0">
                  <c:v>completely disagree</c:v>
                </c:pt>
                <c:pt idx="1">
                  <c:v>somewhat disagree</c:v>
                </c:pt>
                <c:pt idx="2">
                  <c:v>neither agree nor disagree</c:v>
                </c:pt>
                <c:pt idx="3">
                  <c:v>agree</c:v>
                </c:pt>
                <c:pt idx="4">
                  <c:v>completely agree</c:v>
                </c:pt>
              </c:strCache>
            </c:strRef>
          </c:cat>
          <c:val>
            <c:numRef>
              <c:f>Grafs!$C$726:$C$730</c:f>
              <c:numCache>
                <c:formatCode>0.0</c:formatCode>
                <c:ptCount val="5"/>
                <c:pt idx="0">
                  <c:v>34.567901234567898</c:v>
                </c:pt>
                <c:pt idx="1">
                  <c:v>19.753086419753085</c:v>
                </c:pt>
                <c:pt idx="2">
                  <c:v>13.580246913580247</c:v>
                </c:pt>
                <c:pt idx="3">
                  <c:v>18.518518518518519</c:v>
                </c:pt>
                <c:pt idx="4">
                  <c:v>13.580246913580247</c:v>
                </c:pt>
              </c:numCache>
            </c:numRef>
          </c:val>
        </c:ser>
        <c:dLbls>
          <c:showLegendKey val="0"/>
          <c:showVal val="0"/>
          <c:showCatName val="0"/>
          <c:showSerName val="0"/>
          <c:showPercent val="0"/>
          <c:showBubbleSize val="0"/>
        </c:dLbls>
        <c:gapWidth val="150"/>
        <c:shape val="box"/>
        <c:axId val="187892096"/>
        <c:axId val="187893632"/>
        <c:axId val="0"/>
      </c:bar3DChart>
      <c:catAx>
        <c:axId val="187892096"/>
        <c:scaling>
          <c:orientation val="minMax"/>
        </c:scaling>
        <c:delete val="0"/>
        <c:axPos val="b"/>
        <c:majorTickMark val="out"/>
        <c:minorTickMark val="none"/>
        <c:tickLblPos val="nextTo"/>
        <c:txPr>
          <a:bodyPr/>
          <a:lstStyle/>
          <a:p>
            <a:pPr>
              <a:defRPr sz="1600"/>
            </a:pPr>
            <a:endParaRPr lang="el-GR"/>
          </a:p>
        </c:txPr>
        <c:crossAx val="187893632"/>
        <c:crosses val="autoZero"/>
        <c:auto val="1"/>
        <c:lblAlgn val="ctr"/>
        <c:lblOffset val="100"/>
        <c:noMultiLvlLbl val="0"/>
      </c:catAx>
      <c:valAx>
        <c:axId val="187893632"/>
        <c:scaling>
          <c:orientation val="minMax"/>
        </c:scaling>
        <c:delete val="0"/>
        <c:axPos val="l"/>
        <c:majorGridlines/>
        <c:numFmt formatCode="0.0" sourceLinked="1"/>
        <c:majorTickMark val="out"/>
        <c:minorTickMark val="none"/>
        <c:tickLblPos val="nextTo"/>
        <c:txPr>
          <a:bodyPr/>
          <a:lstStyle/>
          <a:p>
            <a:pPr>
              <a:defRPr sz="1400"/>
            </a:pPr>
            <a:endParaRPr lang="el-GR"/>
          </a:p>
        </c:txPr>
        <c:crossAx val="187892096"/>
        <c:crosses val="autoZero"/>
        <c:crossBetween val="between"/>
      </c:valAx>
    </c:plotArea>
    <c:legend>
      <c:legendPos val="r"/>
      <c:layout/>
      <c:overlay val="0"/>
      <c:txPr>
        <a:bodyPr/>
        <a:lstStyle/>
        <a:p>
          <a:pPr>
            <a:defRPr sz="1400"/>
          </a:pPr>
          <a:endParaRPr lang="el-GR"/>
        </a:p>
      </c:txPr>
    </c:legend>
    <c:plotVisOnly val="1"/>
    <c:dispBlanksAs val="gap"/>
    <c:showDLblsOverMax val="0"/>
  </c:chart>
  <c:externalData r:id="rId2">
    <c:autoUpdate val="0"/>
  </c:externalData>
</c:chartSpace>
</file>

<file path=ppt/charts/chart44.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Grafs!$B$743</c:f>
              <c:strCache>
                <c:ptCount val="1"/>
                <c:pt idx="0">
                  <c:v>PreTest %</c:v>
                </c:pt>
              </c:strCache>
            </c:strRef>
          </c:tx>
          <c:invertIfNegative val="0"/>
          <c:cat>
            <c:strRef>
              <c:f>Grafs!$A$744:$A$748</c:f>
              <c:strCache>
                <c:ptCount val="5"/>
                <c:pt idx="0">
                  <c:v>completely disagree</c:v>
                </c:pt>
                <c:pt idx="1">
                  <c:v>somewhat disagree</c:v>
                </c:pt>
                <c:pt idx="2">
                  <c:v>neither agree nor disagree</c:v>
                </c:pt>
                <c:pt idx="3">
                  <c:v>agree</c:v>
                </c:pt>
                <c:pt idx="4">
                  <c:v>completely agree</c:v>
                </c:pt>
              </c:strCache>
            </c:strRef>
          </c:cat>
          <c:val>
            <c:numRef>
              <c:f>Grafs!$B$744:$B$748</c:f>
              <c:numCache>
                <c:formatCode>0.0</c:formatCode>
                <c:ptCount val="5"/>
                <c:pt idx="0">
                  <c:v>12.915129151291513</c:v>
                </c:pt>
                <c:pt idx="1">
                  <c:v>9.5940959409594093</c:v>
                </c:pt>
                <c:pt idx="2">
                  <c:v>23.616236162361623</c:v>
                </c:pt>
                <c:pt idx="3">
                  <c:v>22.509225092250922</c:v>
                </c:pt>
                <c:pt idx="4">
                  <c:v>31.365313653136532</c:v>
                </c:pt>
              </c:numCache>
            </c:numRef>
          </c:val>
        </c:ser>
        <c:ser>
          <c:idx val="1"/>
          <c:order val="1"/>
          <c:tx>
            <c:strRef>
              <c:f>Grafs!$C$743</c:f>
              <c:strCache>
                <c:ptCount val="1"/>
                <c:pt idx="0">
                  <c:v>PostTest %</c:v>
                </c:pt>
              </c:strCache>
            </c:strRef>
          </c:tx>
          <c:invertIfNegative val="0"/>
          <c:cat>
            <c:strRef>
              <c:f>Grafs!$A$744:$A$748</c:f>
              <c:strCache>
                <c:ptCount val="5"/>
                <c:pt idx="0">
                  <c:v>completely disagree</c:v>
                </c:pt>
                <c:pt idx="1">
                  <c:v>somewhat disagree</c:v>
                </c:pt>
                <c:pt idx="2">
                  <c:v>neither agree nor disagree</c:v>
                </c:pt>
                <c:pt idx="3">
                  <c:v>agree</c:v>
                </c:pt>
                <c:pt idx="4">
                  <c:v>completely agree</c:v>
                </c:pt>
              </c:strCache>
            </c:strRef>
          </c:cat>
          <c:val>
            <c:numRef>
              <c:f>Grafs!$C$744:$C$748</c:f>
              <c:numCache>
                <c:formatCode>0.0</c:formatCode>
                <c:ptCount val="5"/>
                <c:pt idx="0">
                  <c:v>3.7037037037037037</c:v>
                </c:pt>
                <c:pt idx="1">
                  <c:v>6.1728395061728394</c:v>
                </c:pt>
                <c:pt idx="2">
                  <c:v>28.395061728395063</c:v>
                </c:pt>
                <c:pt idx="3">
                  <c:v>27.160493827160494</c:v>
                </c:pt>
                <c:pt idx="4">
                  <c:v>34.567901234567898</c:v>
                </c:pt>
              </c:numCache>
            </c:numRef>
          </c:val>
        </c:ser>
        <c:dLbls>
          <c:showLegendKey val="0"/>
          <c:showVal val="0"/>
          <c:showCatName val="0"/>
          <c:showSerName val="0"/>
          <c:showPercent val="0"/>
          <c:showBubbleSize val="0"/>
        </c:dLbls>
        <c:gapWidth val="150"/>
        <c:shape val="box"/>
        <c:axId val="187919744"/>
        <c:axId val="187954304"/>
        <c:axId val="0"/>
      </c:bar3DChart>
      <c:catAx>
        <c:axId val="187919744"/>
        <c:scaling>
          <c:orientation val="minMax"/>
        </c:scaling>
        <c:delete val="0"/>
        <c:axPos val="b"/>
        <c:majorTickMark val="out"/>
        <c:minorTickMark val="none"/>
        <c:tickLblPos val="nextTo"/>
        <c:txPr>
          <a:bodyPr/>
          <a:lstStyle/>
          <a:p>
            <a:pPr>
              <a:defRPr sz="1600"/>
            </a:pPr>
            <a:endParaRPr lang="el-GR"/>
          </a:p>
        </c:txPr>
        <c:crossAx val="187954304"/>
        <c:crosses val="autoZero"/>
        <c:auto val="1"/>
        <c:lblAlgn val="ctr"/>
        <c:lblOffset val="100"/>
        <c:noMultiLvlLbl val="0"/>
      </c:catAx>
      <c:valAx>
        <c:axId val="187954304"/>
        <c:scaling>
          <c:orientation val="minMax"/>
        </c:scaling>
        <c:delete val="0"/>
        <c:axPos val="l"/>
        <c:majorGridlines/>
        <c:numFmt formatCode="0.0" sourceLinked="1"/>
        <c:majorTickMark val="out"/>
        <c:minorTickMark val="none"/>
        <c:tickLblPos val="nextTo"/>
        <c:txPr>
          <a:bodyPr/>
          <a:lstStyle/>
          <a:p>
            <a:pPr>
              <a:defRPr sz="1400"/>
            </a:pPr>
            <a:endParaRPr lang="el-GR"/>
          </a:p>
        </c:txPr>
        <c:crossAx val="187919744"/>
        <c:crosses val="autoZero"/>
        <c:crossBetween val="between"/>
      </c:valAx>
    </c:plotArea>
    <c:legend>
      <c:legendPos val="r"/>
      <c:layout/>
      <c:overlay val="0"/>
      <c:txPr>
        <a:bodyPr/>
        <a:lstStyle/>
        <a:p>
          <a:pPr>
            <a:defRPr sz="1400"/>
          </a:pPr>
          <a:endParaRPr lang="el-GR"/>
        </a:p>
      </c:txPr>
    </c:legend>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Grafs!$B$57</c:f>
              <c:strCache>
                <c:ptCount val="1"/>
                <c:pt idx="0">
                  <c:v>PreTest %</c:v>
                </c:pt>
              </c:strCache>
            </c:strRef>
          </c:tx>
          <c:invertIfNegative val="0"/>
          <c:val>
            <c:numRef>
              <c:f>Grafs!$B$58:$B$62</c:f>
              <c:numCache>
                <c:formatCode>0.0</c:formatCode>
                <c:ptCount val="5"/>
                <c:pt idx="0">
                  <c:v>2.5830258302583027</c:v>
                </c:pt>
                <c:pt idx="1">
                  <c:v>10.332103321033211</c:v>
                </c:pt>
                <c:pt idx="2">
                  <c:v>24.723247232472325</c:v>
                </c:pt>
                <c:pt idx="3">
                  <c:v>29.889298892988929</c:v>
                </c:pt>
                <c:pt idx="4">
                  <c:v>32.472324723247233</c:v>
                </c:pt>
              </c:numCache>
            </c:numRef>
          </c:val>
        </c:ser>
        <c:ser>
          <c:idx val="1"/>
          <c:order val="1"/>
          <c:tx>
            <c:strRef>
              <c:f>Grafs!$C$57</c:f>
              <c:strCache>
                <c:ptCount val="1"/>
                <c:pt idx="0">
                  <c:v>PostTest %</c:v>
                </c:pt>
              </c:strCache>
            </c:strRef>
          </c:tx>
          <c:invertIfNegative val="0"/>
          <c:val>
            <c:numRef>
              <c:f>Grafs!$C$58:$C$62</c:f>
              <c:numCache>
                <c:formatCode>0.0</c:formatCode>
                <c:ptCount val="5"/>
                <c:pt idx="0">
                  <c:v>2.4691358024691357</c:v>
                </c:pt>
                <c:pt idx="1">
                  <c:v>8.6419753086419746</c:v>
                </c:pt>
                <c:pt idx="2">
                  <c:v>18.518518518518519</c:v>
                </c:pt>
                <c:pt idx="3">
                  <c:v>30.864197530864196</c:v>
                </c:pt>
                <c:pt idx="4">
                  <c:v>39.506172839506171</c:v>
                </c:pt>
              </c:numCache>
            </c:numRef>
          </c:val>
        </c:ser>
        <c:dLbls>
          <c:showLegendKey val="0"/>
          <c:showVal val="0"/>
          <c:showCatName val="0"/>
          <c:showSerName val="0"/>
          <c:showPercent val="0"/>
          <c:showBubbleSize val="0"/>
        </c:dLbls>
        <c:gapWidth val="150"/>
        <c:shape val="box"/>
        <c:axId val="186302464"/>
        <c:axId val="186304000"/>
        <c:axId val="0"/>
      </c:bar3DChart>
      <c:catAx>
        <c:axId val="186302464"/>
        <c:scaling>
          <c:orientation val="minMax"/>
        </c:scaling>
        <c:delete val="0"/>
        <c:axPos val="b"/>
        <c:majorTickMark val="out"/>
        <c:minorTickMark val="none"/>
        <c:tickLblPos val="nextTo"/>
        <c:txPr>
          <a:bodyPr/>
          <a:lstStyle/>
          <a:p>
            <a:pPr>
              <a:defRPr sz="1600"/>
            </a:pPr>
            <a:endParaRPr lang="el-GR"/>
          </a:p>
        </c:txPr>
        <c:crossAx val="186304000"/>
        <c:crosses val="autoZero"/>
        <c:auto val="1"/>
        <c:lblAlgn val="ctr"/>
        <c:lblOffset val="100"/>
        <c:noMultiLvlLbl val="0"/>
      </c:catAx>
      <c:valAx>
        <c:axId val="186304000"/>
        <c:scaling>
          <c:orientation val="minMax"/>
        </c:scaling>
        <c:delete val="0"/>
        <c:axPos val="l"/>
        <c:majorGridlines/>
        <c:numFmt formatCode="0.0" sourceLinked="1"/>
        <c:majorTickMark val="out"/>
        <c:minorTickMark val="none"/>
        <c:tickLblPos val="nextTo"/>
        <c:txPr>
          <a:bodyPr/>
          <a:lstStyle/>
          <a:p>
            <a:pPr>
              <a:defRPr sz="1400"/>
            </a:pPr>
            <a:endParaRPr lang="el-GR"/>
          </a:p>
        </c:txPr>
        <c:crossAx val="186302464"/>
        <c:crosses val="autoZero"/>
        <c:crossBetween val="between"/>
      </c:valAx>
    </c:plotArea>
    <c:legend>
      <c:legendPos val="r"/>
      <c:layout/>
      <c:overlay val="0"/>
      <c:txPr>
        <a:bodyPr/>
        <a:lstStyle/>
        <a:p>
          <a:pPr>
            <a:defRPr sz="1400"/>
          </a:pPr>
          <a:endParaRPr lang="el-GR"/>
        </a:p>
      </c:txPr>
    </c:legend>
    <c:plotVisOnly val="1"/>
    <c:dispBlanksAs val="gap"/>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Grafs!$B$75</c:f>
              <c:strCache>
                <c:ptCount val="1"/>
                <c:pt idx="0">
                  <c:v>PreTest %</c:v>
                </c:pt>
              </c:strCache>
            </c:strRef>
          </c:tx>
          <c:invertIfNegative val="0"/>
          <c:cat>
            <c:numRef>
              <c:f>Grafs!$A$76:$A$80</c:f>
              <c:numCache>
                <c:formatCode>General</c:formatCode>
                <c:ptCount val="5"/>
                <c:pt idx="0">
                  <c:v>1</c:v>
                </c:pt>
                <c:pt idx="1">
                  <c:v>2</c:v>
                </c:pt>
                <c:pt idx="2">
                  <c:v>3</c:v>
                </c:pt>
                <c:pt idx="3">
                  <c:v>4</c:v>
                </c:pt>
                <c:pt idx="4">
                  <c:v>5</c:v>
                </c:pt>
              </c:numCache>
            </c:numRef>
          </c:cat>
          <c:val>
            <c:numRef>
              <c:f>Grafs!$B$76:$B$80</c:f>
              <c:numCache>
                <c:formatCode>0.0</c:formatCode>
                <c:ptCount val="5"/>
                <c:pt idx="0">
                  <c:v>0.73800738007380073</c:v>
                </c:pt>
                <c:pt idx="1">
                  <c:v>8.1180811808118083</c:v>
                </c:pt>
                <c:pt idx="2">
                  <c:v>21.402214022140221</c:v>
                </c:pt>
                <c:pt idx="3">
                  <c:v>34.317343173431738</c:v>
                </c:pt>
                <c:pt idx="4">
                  <c:v>35.424354243542439</c:v>
                </c:pt>
              </c:numCache>
            </c:numRef>
          </c:val>
        </c:ser>
        <c:ser>
          <c:idx val="1"/>
          <c:order val="1"/>
          <c:tx>
            <c:strRef>
              <c:f>Grafs!$C$75</c:f>
              <c:strCache>
                <c:ptCount val="1"/>
                <c:pt idx="0">
                  <c:v>PostTest %</c:v>
                </c:pt>
              </c:strCache>
            </c:strRef>
          </c:tx>
          <c:invertIfNegative val="0"/>
          <c:cat>
            <c:numRef>
              <c:f>Grafs!$A$76:$A$80</c:f>
              <c:numCache>
                <c:formatCode>General</c:formatCode>
                <c:ptCount val="5"/>
                <c:pt idx="0">
                  <c:v>1</c:v>
                </c:pt>
                <c:pt idx="1">
                  <c:v>2</c:v>
                </c:pt>
                <c:pt idx="2">
                  <c:v>3</c:v>
                </c:pt>
                <c:pt idx="3">
                  <c:v>4</c:v>
                </c:pt>
                <c:pt idx="4">
                  <c:v>5</c:v>
                </c:pt>
              </c:numCache>
            </c:numRef>
          </c:cat>
          <c:val>
            <c:numRef>
              <c:f>Grafs!$C$76:$C$80</c:f>
              <c:numCache>
                <c:formatCode>0.0</c:formatCode>
                <c:ptCount val="5"/>
                <c:pt idx="0">
                  <c:v>4.9382716049382713</c:v>
                </c:pt>
                <c:pt idx="1">
                  <c:v>6.1728395061728394</c:v>
                </c:pt>
                <c:pt idx="2">
                  <c:v>20.987654320987655</c:v>
                </c:pt>
                <c:pt idx="3">
                  <c:v>32.098765432098766</c:v>
                </c:pt>
                <c:pt idx="4">
                  <c:v>35.802469135802468</c:v>
                </c:pt>
              </c:numCache>
            </c:numRef>
          </c:val>
        </c:ser>
        <c:dLbls>
          <c:showLegendKey val="0"/>
          <c:showVal val="0"/>
          <c:showCatName val="0"/>
          <c:showSerName val="0"/>
          <c:showPercent val="0"/>
          <c:showBubbleSize val="0"/>
        </c:dLbls>
        <c:gapWidth val="150"/>
        <c:shape val="box"/>
        <c:axId val="185887744"/>
        <c:axId val="185897728"/>
        <c:axId val="0"/>
      </c:bar3DChart>
      <c:catAx>
        <c:axId val="185887744"/>
        <c:scaling>
          <c:orientation val="minMax"/>
        </c:scaling>
        <c:delete val="0"/>
        <c:axPos val="b"/>
        <c:numFmt formatCode="General" sourceLinked="1"/>
        <c:majorTickMark val="out"/>
        <c:minorTickMark val="none"/>
        <c:tickLblPos val="nextTo"/>
        <c:txPr>
          <a:bodyPr/>
          <a:lstStyle/>
          <a:p>
            <a:pPr>
              <a:defRPr sz="1600"/>
            </a:pPr>
            <a:endParaRPr lang="el-GR"/>
          </a:p>
        </c:txPr>
        <c:crossAx val="185897728"/>
        <c:crosses val="autoZero"/>
        <c:auto val="1"/>
        <c:lblAlgn val="ctr"/>
        <c:lblOffset val="100"/>
        <c:noMultiLvlLbl val="0"/>
      </c:catAx>
      <c:valAx>
        <c:axId val="185897728"/>
        <c:scaling>
          <c:orientation val="minMax"/>
        </c:scaling>
        <c:delete val="0"/>
        <c:axPos val="l"/>
        <c:majorGridlines/>
        <c:numFmt formatCode="0.0" sourceLinked="1"/>
        <c:majorTickMark val="out"/>
        <c:minorTickMark val="none"/>
        <c:tickLblPos val="nextTo"/>
        <c:txPr>
          <a:bodyPr/>
          <a:lstStyle/>
          <a:p>
            <a:pPr>
              <a:defRPr sz="1400"/>
            </a:pPr>
            <a:endParaRPr lang="el-GR"/>
          </a:p>
        </c:txPr>
        <c:crossAx val="185887744"/>
        <c:crosses val="autoZero"/>
        <c:crossBetween val="between"/>
      </c:valAx>
    </c:plotArea>
    <c:legend>
      <c:legendPos val="r"/>
      <c:layout/>
      <c:overlay val="0"/>
      <c:txPr>
        <a:bodyPr/>
        <a:lstStyle/>
        <a:p>
          <a:pPr>
            <a:defRPr sz="1400"/>
          </a:pPr>
          <a:endParaRPr lang="el-GR"/>
        </a:p>
      </c:txPr>
    </c:legend>
    <c:plotVisOnly val="1"/>
    <c:dispBlanksAs val="gap"/>
    <c:showDLblsOverMax val="0"/>
  </c:chart>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Grafs!$B$93</c:f>
              <c:strCache>
                <c:ptCount val="1"/>
                <c:pt idx="0">
                  <c:v>PreTest %</c:v>
                </c:pt>
              </c:strCache>
            </c:strRef>
          </c:tx>
          <c:invertIfNegative val="0"/>
          <c:val>
            <c:numRef>
              <c:f>Grafs!$B$94:$B$98</c:f>
              <c:numCache>
                <c:formatCode>0.0</c:formatCode>
                <c:ptCount val="5"/>
                <c:pt idx="0">
                  <c:v>0.36900369003690037</c:v>
                </c:pt>
                <c:pt idx="1">
                  <c:v>1.8450184501845019</c:v>
                </c:pt>
                <c:pt idx="2">
                  <c:v>10.332103321033211</c:v>
                </c:pt>
                <c:pt idx="3">
                  <c:v>24.354243542435423</c:v>
                </c:pt>
                <c:pt idx="4">
                  <c:v>63.099630996309962</c:v>
                </c:pt>
              </c:numCache>
            </c:numRef>
          </c:val>
        </c:ser>
        <c:ser>
          <c:idx val="1"/>
          <c:order val="1"/>
          <c:tx>
            <c:strRef>
              <c:f>Grafs!$C$93</c:f>
              <c:strCache>
                <c:ptCount val="1"/>
                <c:pt idx="0">
                  <c:v>PostTest %</c:v>
                </c:pt>
              </c:strCache>
            </c:strRef>
          </c:tx>
          <c:invertIfNegative val="0"/>
          <c:val>
            <c:numRef>
              <c:f>Grafs!$C$94:$C$98</c:f>
              <c:numCache>
                <c:formatCode>0.0</c:formatCode>
                <c:ptCount val="5"/>
                <c:pt idx="0">
                  <c:v>2.4691358024691357</c:v>
                </c:pt>
                <c:pt idx="1">
                  <c:v>4.9382716049382713</c:v>
                </c:pt>
                <c:pt idx="2">
                  <c:v>6.1728395061728394</c:v>
                </c:pt>
                <c:pt idx="3">
                  <c:v>27.160493827160494</c:v>
                </c:pt>
                <c:pt idx="4">
                  <c:v>59.25925925925926</c:v>
                </c:pt>
              </c:numCache>
            </c:numRef>
          </c:val>
        </c:ser>
        <c:dLbls>
          <c:showLegendKey val="0"/>
          <c:showVal val="0"/>
          <c:showCatName val="0"/>
          <c:showSerName val="0"/>
          <c:showPercent val="0"/>
          <c:showBubbleSize val="0"/>
        </c:dLbls>
        <c:gapWidth val="150"/>
        <c:shape val="box"/>
        <c:axId val="185919744"/>
        <c:axId val="186404864"/>
        <c:axId val="0"/>
      </c:bar3DChart>
      <c:catAx>
        <c:axId val="185919744"/>
        <c:scaling>
          <c:orientation val="minMax"/>
        </c:scaling>
        <c:delete val="0"/>
        <c:axPos val="b"/>
        <c:majorTickMark val="out"/>
        <c:minorTickMark val="none"/>
        <c:tickLblPos val="nextTo"/>
        <c:txPr>
          <a:bodyPr/>
          <a:lstStyle/>
          <a:p>
            <a:pPr>
              <a:defRPr sz="1600"/>
            </a:pPr>
            <a:endParaRPr lang="el-GR"/>
          </a:p>
        </c:txPr>
        <c:crossAx val="186404864"/>
        <c:crosses val="autoZero"/>
        <c:auto val="1"/>
        <c:lblAlgn val="ctr"/>
        <c:lblOffset val="100"/>
        <c:noMultiLvlLbl val="0"/>
      </c:catAx>
      <c:valAx>
        <c:axId val="186404864"/>
        <c:scaling>
          <c:orientation val="minMax"/>
        </c:scaling>
        <c:delete val="0"/>
        <c:axPos val="l"/>
        <c:majorGridlines/>
        <c:numFmt formatCode="0.0" sourceLinked="1"/>
        <c:majorTickMark val="out"/>
        <c:minorTickMark val="none"/>
        <c:tickLblPos val="nextTo"/>
        <c:txPr>
          <a:bodyPr/>
          <a:lstStyle/>
          <a:p>
            <a:pPr>
              <a:defRPr sz="1400"/>
            </a:pPr>
            <a:endParaRPr lang="el-GR"/>
          </a:p>
        </c:txPr>
        <c:crossAx val="185919744"/>
        <c:crosses val="autoZero"/>
        <c:crossBetween val="between"/>
      </c:valAx>
    </c:plotArea>
    <c:legend>
      <c:legendPos val="r"/>
      <c:layout/>
      <c:overlay val="0"/>
      <c:txPr>
        <a:bodyPr/>
        <a:lstStyle/>
        <a:p>
          <a:pPr>
            <a:defRPr sz="1400"/>
          </a:pPr>
          <a:endParaRPr lang="el-GR"/>
        </a:p>
      </c:txPr>
    </c:legend>
    <c:plotVisOnly val="1"/>
    <c:dispBlanksAs val="gap"/>
    <c:showDLblsOverMax val="0"/>
  </c:chart>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Grafs!$B$110</c:f>
              <c:strCache>
                <c:ptCount val="1"/>
                <c:pt idx="0">
                  <c:v>PreTest %</c:v>
                </c:pt>
              </c:strCache>
            </c:strRef>
          </c:tx>
          <c:invertIfNegative val="0"/>
          <c:val>
            <c:numRef>
              <c:f>Grafs!$B$111:$B$115</c:f>
              <c:numCache>
                <c:formatCode>0.0</c:formatCode>
                <c:ptCount val="5"/>
                <c:pt idx="0">
                  <c:v>2.2140221402214024</c:v>
                </c:pt>
                <c:pt idx="1">
                  <c:v>4.7970479704797047</c:v>
                </c:pt>
                <c:pt idx="2">
                  <c:v>19.55719557195572</c:v>
                </c:pt>
                <c:pt idx="3">
                  <c:v>36.53136531365314</c:v>
                </c:pt>
                <c:pt idx="4">
                  <c:v>36.900369003690038</c:v>
                </c:pt>
              </c:numCache>
            </c:numRef>
          </c:val>
        </c:ser>
        <c:ser>
          <c:idx val="1"/>
          <c:order val="1"/>
          <c:tx>
            <c:strRef>
              <c:f>Grafs!$C$110</c:f>
              <c:strCache>
                <c:ptCount val="1"/>
                <c:pt idx="0">
                  <c:v>PostTest %</c:v>
                </c:pt>
              </c:strCache>
            </c:strRef>
          </c:tx>
          <c:invertIfNegative val="0"/>
          <c:val>
            <c:numRef>
              <c:f>Grafs!$C$111:$C$115</c:f>
              <c:numCache>
                <c:formatCode>0.0</c:formatCode>
                <c:ptCount val="5"/>
                <c:pt idx="0">
                  <c:v>2.4691358024691357</c:v>
                </c:pt>
                <c:pt idx="1">
                  <c:v>3.7037037037037037</c:v>
                </c:pt>
                <c:pt idx="2">
                  <c:v>16.049382716049383</c:v>
                </c:pt>
                <c:pt idx="3">
                  <c:v>30.864197530864196</c:v>
                </c:pt>
                <c:pt idx="4">
                  <c:v>46.913580246913583</c:v>
                </c:pt>
              </c:numCache>
            </c:numRef>
          </c:val>
        </c:ser>
        <c:dLbls>
          <c:showLegendKey val="0"/>
          <c:showVal val="0"/>
          <c:showCatName val="0"/>
          <c:showSerName val="0"/>
          <c:showPercent val="0"/>
          <c:showBubbleSize val="0"/>
        </c:dLbls>
        <c:gapWidth val="150"/>
        <c:shape val="box"/>
        <c:axId val="186446976"/>
        <c:axId val="186448512"/>
        <c:axId val="0"/>
      </c:bar3DChart>
      <c:catAx>
        <c:axId val="186446976"/>
        <c:scaling>
          <c:orientation val="minMax"/>
        </c:scaling>
        <c:delete val="0"/>
        <c:axPos val="b"/>
        <c:majorTickMark val="out"/>
        <c:minorTickMark val="none"/>
        <c:tickLblPos val="nextTo"/>
        <c:txPr>
          <a:bodyPr/>
          <a:lstStyle/>
          <a:p>
            <a:pPr>
              <a:defRPr sz="1600"/>
            </a:pPr>
            <a:endParaRPr lang="el-GR"/>
          </a:p>
        </c:txPr>
        <c:crossAx val="186448512"/>
        <c:crosses val="autoZero"/>
        <c:auto val="1"/>
        <c:lblAlgn val="ctr"/>
        <c:lblOffset val="100"/>
        <c:noMultiLvlLbl val="0"/>
      </c:catAx>
      <c:valAx>
        <c:axId val="186448512"/>
        <c:scaling>
          <c:orientation val="minMax"/>
        </c:scaling>
        <c:delete val="0"/>
        <c:axPos val="l"/>
        <c:majorGridlines/>
        <c:numFmt formatCode="0.0" sourceLinked="1"/>
        <c:majorTickMark val="out"/>
        <c:minorTickMark val="none"/>
        <c:tickLblPos val="nextTo"/>
        <c:txPr>
          <a:bodyPr/>
          <a:lstStyle/>
          <a:p>
            <a:pPr>
              <a:defRPr sz="1400"/>
            </a:pPr>
            <a:endParaRPr lang="el-GR"/>
          </a:p>
        </c:txPr>
        <c:crossAx val="186446976"/>
        <c:crosses val="autoZero"/>
        <c:crossBetween val="between"/>
      </c:valAx>
    </c:plotArea>
    <c:legend>
      <c:legendPos val="r"/>
      <c:layout/>
      <c:overlay val="0"/>
      <c:txPr>
        <a:bodyPr/>
        <a:lstStyle/>
        <a:p>
          <a:pPr>
            <a:defRPr sz="1400"/>
          </a:pPr>
          <a:endParaRPr lang="el-GR"/>
        </a:p>
      </c:txPr>
    </c:legend>
    <c:plotVisOnly val="1"/>
    <c:dispBlanksAs val="gap"/>
    <c:showDLblsOverMax val="0"/>
  </c:chart>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Grafs!$B$128</c:f>
              <c:strCache>
                <c:ptCount val="1"/>
                <c:pt idx="0">
                  <c:v>PreTest %</c:v>
                </c:pt>
              </c:strCache>
            </c:strRef>
          </c:tx>
          <c:invertIfNegative val="0"/>
          <c:val>
            <c:numRef>
              <c:f>Grafs!$B$129:$B$133</c:f>
              <c:numCache>
                <c:formatCode>0.0</c:formatCode>
                <c:ptCount val="5"/>
                <c:pt idx="0">
                  <c:v>3.3210332103321032</c:v>
                </c:pt>
                <c:pt idx="1">
                  <c:v>9.2250922509225095</c:v>
                </c:pt>
                <c:pt idx="2">
                  <c:v>20.664206642066421</c:v>
                </c:pt>
                <c:pt idx="3">
                  <c:v>39.483394833948338</c:v>
                </c:pt>
                <c:pt idx="4">
                  <c:v>27.306273062730629</c:v>
                </c:pt>
              </c:numCache>
            </c:numRef>
          </c:val>
        </c:ser>
        <c:ser>
          <c:idx val="1"/>
          <c:order val="1"/>
          <c:tx>
            <c:strRef>
              <c:f>Grafs!$C$128</c:f>
              <c:strCache>
                <c:ptCount val="1"/>
                <c:pt idx="0">
                  <c:v>PostTest %</c:v>
                </c:pt>
              </c:strCache>
            </c:strRef>
          </c:tx>
          <c:invertIfNegative val="0"/>
          <c:val>
            <c:numRef>
              <c:f>Grafs!$C$129:$C$133</c:f>
              <c:numCache>
                <c:formatCode>0.0</c:formatCode>
                <c:ptCount val="5"/>
                <c:pt idx="0">
                  <c:v>2.4691358024691357</c:v>
                </c:pt>
                <c:pt idx="1">
                  <c:v>16.049382716049383</c:v>
                </c:pt>
                <c:pt idx="2">
                  <c:v>22.222222222222221</c:v>
                </c:pt>
                <c:pt idx="3">
                  <c:v>41.97530864197531</c:v>
                </c:pt>
                <c:pt idx="4">
                  <c:v>17.283950617283949</c:v>
                </c:pt>
              </c:numCache>
            </c:numRef>
          </c:val>
        </c:ser>
        <c:dLbls>
          <c:showLegendKey val="0"/>
          <c:showVal val="0"/>
          <c:showCatName val="0"/>
          <c:showSerName val="0"/>
          <c:showPercent val="0"/>
          <c:showBubbleSize val="0"/>
        </c:dLbls>
        <c:gapWidth val="150"/>
        <c:shape val="box"/>
        <c:axId val="186360192"/>
        <c:axId val="186361728"/>
        <c:axId val="0"/>
      </c:bar3DChart>
      <c:catAx>
        <c:axId val="186360192"/>
        <c:scaling>
          <c:orientation val="minMax"/>
        </c:scaling>
        <c:delete val="0"/>
        <c:axPos val="b"/>
        <c:majorTickMark val="out"/>
        <c:minorTickMark val="none"/>
        <c:tickLblPos val="nextTo"/>
        <c:txPr>
          <a:bodyPr/>
          <a:lstStyle/>
          <a:p>
            <a:pPr>
              <a:defRPr sz="1600"/>
            </a:pPr>
            <a:endParaRPr lang="el-GR"/>
          </a:p>
        </c:txPr>
        <c:crossAx val="186361728"/>
        <c:crosses val="autoZero"/>
        <c:auto val="1"/>
        <c:lblAlgn val="ctr"/>
        <c:lblOffset val="100"/>
        <c:noMultiLvlLbl val="0"/>
      </c:catAx>
      <c:valAx>
        <c:axId val="186361728"/>
        <c:scaling>
          <c:orientation val="minMax"/>
        </c:scaling>
        <c:delete val="0"/>
        <c:axPos val="l"/>
        <c:majorGridlines/>
        <c:numFmt formatCode="0.0" sourceLinked="1"/>
        <c:majorTickMark val="out"/>
        <c:minorTickMark val="none"/>
        <c:tickLblPos val="nextTo"/>
        <c:txPr>
          <a:bodyPr/>
          <a:lstStyle/>
          <a:p>
            <a:pPr>
              <a:defRPr sz="1400"/>
            </a:pPr>
            <a:endParaRPr lang="el-GR"/>
          </a:p>
        </c:txPr>
        <c:crossAx val="186360192"/>
        <c:crosses val="autoZero"/>
        <c:crossBetween val="between"/>
      </c:valAx>
    </c:plotArea>
    <c:legend>
      <c:legendPos val="r"/>
      <c:layout/>
      <c:overlay val="0"/>
      <c:txPr>
        <a:bodyPr/>
        <a:lstStyle/>
        <a:p>
          <a:pPr>
            <a:defRPr sz="1400"/>
          </a:pPr>
          <a:endParaRPr lang="el-GR"/>
        </a:p>
      </c:txPr>
    </c:legend>
    <c:plotVisOnly val="1"/>
    <c:dispBlanksAs val="gap"/>
    <c:showDLblsOverMax val="0"/>
  </c:chart>
  <c:externalData r:id="rId2">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Στυλ κύριου τίτλου</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30" name="Date Placeholder 29"/>
          <p:cNvSpPr>
            <a:spLocks noGrp="1"/>
          </p:cNvSpPr>
          <p:nvPr>
            <p:ph type="dt" sz="half" idx="10"/>
          </p:nvPr>
        </p:nvSpPr>
        <p:spPr/>
        <p:txBody>
          <a:bodyPr/>
          <a:lstStyle/>
          <a:p>
            <a:fld id="{5A079B9D-4D58-484D-9ECC-D33CEBC1E41A}" type="datetimeFigureOut">
              <a:rPr lang="el-GR" smtClean="0"/>
              <a:t>10/9/2018</a:t>
            </a:fld>
            <a:endParaRPr lang="el-GR"/>
          </a:p>
        </p:txBody>
      </p:sp>
      <p:sp>
        <p:nvSpPr>
          <p:cNvPr id="19" name="Footer Placeholder 18"/>
          <p:cNvSpPr>
            <a:spLocks noGrp="1"/>
          </p:cNvSpPr>
          <p:nvPr>
            <p:ph type="ftr" sz="quarter" idx="11"/>
          </p:nvPr>
        </p:nvSpPr>
        <p:spPr/>
        <p:txBody>
          <a:bodyPr/>
          <a:lstStyle/>
          <a:p>
            <a:endParaRPr lang="el-GR"/>
          </a:p>
        </p:txBody>
      </p:sp>
      <p:sp>
        <p:nvSpPr>
          <p:cNvPr id="27" name="Slide Number Placeholder 26"/>
          <p:cNvSpPr>
            <a:spLocks noGrp="1"/>
          </p:cNvSpPr>
          <p:nvPr>
            <p:ph type="sldNum" sz="quarter" idx="12"/>
          </p:nvPr>
        </p:nvSpPr>
        <p:spPr/>
        <p:txBody>
          <a:bodyPr/>
          <a:lstStyle/>
          <a:p>
            <a:fld id="{846A89BE-02DE-43BB-B934-2FD06A65E7BF}"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smtClean="0"/>
              <a:t>Στυλ κύριου τίτλου</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Date Placeholder 3"/>
          <p:cNvSpPr>
            <a:spLocks noGrp="1"/>
          </p:cNvSpPr>
          <p:nvPr>
            <p:ph type="dt" sz="half" idx="10"/>
          </p:nvPr>
        </p:nvSpPr>
        <p:spPr/>
        <p:txBody>
          <a:bodyPr/>
          <a:lstStyle/>
          <a:p>
            <a:fld id="{5A079B9D-4D58-484D-9ECC-D33CEBC1E41A}" type="datetimeFigureOut">
              <a:rPr lang="el-GR" smtClean="0"/>
              <a:t>10/9/2018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46A89BE-02DE-43BB-B934-2FD06A65E7BF}"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l-GR" smtClean="0"/>
              <a:t>Στυλ κύριου τίτλου</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Date Placeholder 3"/>
          <p:cNvSpPr>
            <a:spLocks noGrp="1"/>
          </p:cNvSpPr>
          <p:nvPr>
            <p:ph type="dt" sz="half" idx="10"/>
          </p:nvPr>
        </p:nvSpPr>
        <p:spPr/>
        <p:txBody>
          <a:bodyPr/>
          <a:lstStyle/>
          <a:p>
            <a:fld id="{5A079B9D-4D58-484D-9ECC-D33CEBC1E41A}" type="datetimeFigureOut">
              <a:rPr lang="el-GR" smtClean="0"/>
              <a:t>10/9/2018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46A89BE-02DE-43BB-B934-2FD06A65E7BF}"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smtClean="0"/>
              <a:t>Στυλ κύριου τίτλου</a:t>
            </a:r>
            <a:endParaRPr kumimoji="0" lang="en-US"/>
          </a:p>
        </p:txBody>
      </p:sp>
      <p:sp>
        <p:nvSpPr>
          <p:cNvPr id="3" name="Content Placeholder 2"/>
          <p:cNvSpPr>
            <a:spLocks noGrp="1"/>
          </p:cNvSpPr>
          <p:nvPr>
            <p:ph idx="1"/>
          </p:nvPr>
        </p:nvSpPr>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Date Placeholder 3"/>
          <p:cNvSpPr>
            <a:spLocks noGrp="1"/>
          </p:cNvSpPr>
          <p:nvPr>
            <p:ph type="dt" sz="half" idx="10"/>
          </p:nvPr>
        </p:nvSpPr>
        <p:spPr/>
        <p:txBody>
          <a:bodyPr/>
          <a:lstStyle/>
          <a:p>
            <a:fld id="{5A079B9D-4D58-484D-9ECC-D33CEBC1E41A}" type="datetimeFigureOut">
              <a:rPr lang="el-GR" smtClean="0"/>
              <a:t>10/9/2018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46A89BE-02DE-43BB-B934-2FD06A65E7BF}"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Στυλ κύριου τίτλου</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4" name="Date Placeholder 3"/>
          <p:cNvSpPr>
            <a:spLocks noGrp="1"/>
          </p:cNvSpPr>
          <p:nvPr>
            <p:ph type="dt" sz="half" idx="10"/>
          </p:nvPr>
        </p:nvSpPr>
        <p:spPr/>
        <p:txBody>
          <a:bodyPr/>
          <a:lstStyle/>
          <a:p>
            <a:fld id="{5A079B9D-4D58-484D-9ECC-D33CEBC1E41A}" type="datetimeFigureOut">
              <a:rPr lang="el-GR" smtClean="0"/>
              <a:t>10/9/2018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46A89BE-02DE-43BB-B934-2FD06A65E7BF}"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l-GR" smtClean="0"/>
              <a:t>Στυλ κύριου τίτλου</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Date Placeholder 4"/>
          <p:cNvSpPr>
            <a:spLocks noGrp="1"/>
          </p:cNvSpPr>
          <p:nvPr>
            <p:ph type="dt" sz="half" idx="10"/>
          </p:nvPr>
        </p:nvSpPr>
        <p:spPr/>
        <p:txBody>
          <a:bodyPr/>
          <a:lstStyle/>
          <a:p>
            <a:fld id="{5A079B9D-4D58-484D-9ECC-D33CEBC1E41A}" type="datetimeFigureOut">
              <a:rPr lang="el-GR" smtClean="0"/>
              <a:t>10/9/2018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46A89BE-02DE-43BB-B934-2FD06A65E7BF}"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l-GR" smtClean="0"/>
              <a:t>Στυλ κύριου τίτλου</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Date Placeholder 6"/>
          <p:cNvSpPr>
            <a:spLocks noGrp="1"/>
          </p:cNvSpPr>
          <p:nvPr>
            <p:ph type="dt" sz="half" idx="10"/>
          </p:nvPr>
        </p:nvSpPr>
        <p:spPr/>
        <p:txBody>
          <a:bodyPr/>
          <a:lstStyle/>
          <a:p>
            <a:fld id="{5A079B9D-4D58-484D-9ECC-D33CEBC1E41A}" type="datetimeFigureOut">
              <a:rPr lang="el-GR" smtClean="0"/>
              <a:t>10/9/2018</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846A89BE-02DE-43BB-B934-2FD06A65E7BF}"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Στυλ κύριου τίτλου</a:t>
            </a:r>
            <a:endParaRPr kumimoji="0" lang="en-US"/>
          </a:p>
        </p:txBody>
      </p:sp>
      <p:sp>
        <p:nvSpPr>
          <p:cNvPr id="3" name="Date Placeholder 2"/>
          <p:cNvSpPr>
            <a:spLocks noGrp="1"/>
          </p:cNvSpPr>
          <p:nvPr>
            <p:ph type="dt" sz="half" idx="10"/>
          </p:nvPr>
        </p:nvSpPr>
        <p:spPr/>
        <p:txBody>
          <a:bodyPr/>
          <a:lstStyle/>
          <a:p>
            <a:fld id="{5A079B9D-4D58-484D-9ECC-D33CEBC1E41A}" type="datetimeFigureOut">
              <a:rPr lang="el-GR" smtClean="0"/>
              <a:t>10/9/2018</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846A89BE-02DE-43BB-B934-2FD06A65E7BF}"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079B9D-4D58-484D-9ECC-D33CEBC1E41A}" type="datetimeFigureOut">
              <a:rPr lang="el-GR" smtClean="0"/>
              <a:t>10/9/2018</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846A89BE-02DE-43BB-B934-2FD06A65E7BF}"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Στυλ κύριου τίτλου</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Στυλ υποδείγματος κειμένου</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Date Placeholder 4"/>
          <p:cNvSpPr>
            <a:spLocks noGrp="1"/>
          </p:cNvSpPr>
          <p:nvPr>
            <p:ph type="dt" sz="half" idx="10"/>
          </p:nvPr>
        </p:nvSpPr>
        <p:spPr/>
        <p:txBody>
          <a:bodyPr/>
          <a:lstStyle/>
          <a:p>
            <a:fld id="{5A079B9D-4D58-484D-9ECC-D33CEBC1E41A}" type="datetimeFigureOut">
              <a:rPr lang="el-GR" smtClean="0"/>
              <a:t>10/9/2018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46A89BE-02DE-43BB-B934-2FD06A65E7BF}"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Στυλ κύριου τίτλου</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5" name="Date Placeholder 4"/>
          <p:cNvSpPr>
            <a:spLocks noGrp="1"/>
          </p:cNvSpPr>
          <p:nvPr>
            <p:ph type="dt" sz="half" idx="10"/>
          </p:nvPr>
        </p:nvSpPr>
        <p:spPr/>
        <p:txBody>
          <a:bodyPr/>
          <a:lstStyle/>
          <a:p>
            <a:fld id="{5A079B9D-4D58-484D-9ECC-D33CEBC1E41A}" type="datetimeFigureOut">
              <a:rPr lang="el-GR" smtClean="0"/>
              <a:t>10/9/2018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8077200" y="6356350"/>
            <a:ext cx="609600" cy="365125"/>
          </a:xfrm>
        </p:spPr>
        <p:txBody>
          <a:bodyPr/>
          <a:lstStyle/>
          <a:p>
            <a:fld id="{846A89BE-02DE-43BB-B934-2FD06A65E7BF}" type="slidenum">
              <a:rPr lang="el-GR" smtClean="0"/>
              <a:t>‹#›</a:t>
            </a:fld>
            <a:endParaRPr lang="el-G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Στυλ κύριου τίτλου</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A079B9D-4D58-484D-9ECC-D33CEBC1E41A}" type="datetimeFigureOut">
              <a:rPr lang="el-GR" smtClean="0"/>
              <a:t>10/9/2018</a:t>
            </a:fld>
            <a:endParaRPr lang="el-G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46A89BE-02DE-43BB-B934-2FD06A65E7BF}" type="slidenum">
              <a:rPr lang="el-GR" smtClean="0"/>
              <a:t>‹#›</a:t>
            </a:fld>
            <a:endParaRPr lang="el-G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chart" Target="../charts/chart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chart" Target="../charts/chart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chart" Target="../charts/chart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23527" y="1024136"/>
            <a:ext cx="8434735" cy="1828800"/>
          </a:xfrm>
        </p:spPr>
        <p:txBody>
          <a:bodyPr>
            <a:noAutofit/>
          </a:bodyPr>
          <a:lstStyle/>
          <a:p>
            <a:pPr algn="ctr">
              <a:lnSpc>
                <a:spcPct val="115000"/>
              </a:lnSpc>
              <a:spcAft>
                <a:spcPts val="0"/>
              </a:spcAft>
            </a:pPr>
            <a:r>
              <a:rPr lang="en-US" sz="6000" dirty="0" smtClean="0">
                <a:solidFill>
                  <a:srgbClr val="C00000"/>
                </a:solidFill>
                <a:effectLst/>
                <a:latin typeface="Times New Roman"/>
                <a:ea typeface="Times New Roman"/>
              </a:rPr>
              <a:t>“MIGRANT”</a:t>
            </a:r>
            <a:br>
              <a:rPr lang="en-US" sz="6000" dirty="0" smtClean="0">
                <a:solidFill>
                  <a:srgbClr val="C00000"/>
                </a:solidFill>
                <a:effectLst/>
                <a:latin typeface="Times New Roman"/>
                <a:ea typeface="Times New Roman"/>
              </a:rPr>
            </a:br>
            <a:r>
              <a:rPr lang="en-US" sz="2000" u="sng" dirty="0" smtClean="0">
                <a:solidFill>
                  <a:srgbClr val="C00000"/>
                </a:solidFill>
                <a:effectLst/>
                <a:latin typeface="Times New Roman"/>
                <a:ea typeface="Times New Roman"/>
                <a:cs typeface="Times New Roman"/>
              </a:rPr>
              <a:t>M</a:t>
            </a:r>
            <a:r>
              <a:rPr lang="en-US" sz="2000" u="sng" dirty="0" smtClean="0">
                <a:effectLst/>
                <a:latin typeface="Times New Roman"/>
                <a:ea typeface="Times New Roman"/>
                <a:cs typeface="Times New Roman"/>
              </a:rPr>
              <a:t>any </a:t>
            </a:r>
            <a:r>
              <a:rPr lang="en-US" sz="2000" u="sng" dirty="0">
                <a:solidFill>
                  <a:srgbClr val="C00000"/>
                </a:solidFill>
                <a:effectLst/>
                <a:latin typeface="Times New Roman"/>
                <a:ea typeface="Times New Roman"/>
                <a:cs typeface="Times New Roman"/>
              </a:rPr>
              <a:t>I</a:t>
            </a:r>
            <a:r>
              <a:rPr lang="en-US" sz="2000" u="sng" dirty="0">
                <a:effectLst/>
                <a:latin typeface="Times New Roman"/>
                <a:ea typeface="Times New Roman"/>
                <a:cs typeface="Times New Roman"/>
              </a:rPr>
              <a:t>mmigrants </a:t>
            </a:r>
            <a:r>
              <a:rPr lang="en-US" sz="2000" u="sng" dirty="0">
                <a:solidFill>
                  <a:srgbClr val="C00000"/>
                </a:solidFill>
                <a:effectLst/>
                <a:latin typeface="Times New Roman"/>
                <a:ea typeface="Times New Roman"/>
                <a:cs typeface="Times New Roman"/>
              </a:rPr>
              <a:t>G</a:t>
            </a:r>
            <a:r>
              <a:rPr lang="en-US" sz="2000" u="sng" dirty="0">
                <a:effectLst/>
                <a:latin typeface="Times New Roman"/>
                <a:ea typeface="Times New Roman"/>
                <a:cs typeface="Times New Roman"/>
              </a:rPr>
              <a:t>o and/or </a:t>
            </a:r>
            <a:r>
              <a:rPr lang="en-US" sz="2000" u="sng" dirty="0">
                <a:solidFill>
                  <a:srgbClr val="C00000"/>
                </a:solidFill>
                <a:effectLst/>
                <a:latin typeface="Times New Roman"/>
                <a:ea typeface="Times New Roman"/>
                <a:cs typeface="Times New Roman"/>
              </a:rPr>
              <a:t>R</a:t>
            </a:r>
            <a:r>
              <a:rPr lang="en-US" sz="2000" u="sng" dirty="0">
                <a:effectLst/>
                <a:latin typeface="Times New Roman"/>
                <a:ea typeface="Times New Roman"/>
                <a:cs typeface="Times New Roman"/>
              </a:rPr>
              <a:t>eturn to/from </a:t>
            </a:r>
            <a:r>
              <a:rPr lang="en-US" sz="2000" u="sng" dirty="0">
                <a:solidFill>
                  <a:srgbClr val="C00000"/>
                </a:solidFill>
                <a:effectLst/>
                <a:latin typeface="Times New Roman"/>
                <a:ea typeface="Times New Roman"/>
                <a:cs typeface="Times New Roman"/>
              </a:rPr>
              <a:t>A</a:t>
            </a:r>
            <a:r>
              <a:rPr lang="en-US" sz="2000" u="sng" dirty="0">
                <a:effectLst/>
                <a:latin typeface="Times New Roman"/>
                <a:ea typeface="Times New Roman"/>
                <a:cs typeface="Times New Roman"/>
              </a:rPr>
              <a:t>nother </a:t>
            </a:r>
            <a:r>
              <a:rPr lang="en-US" sz="2000" u="sng" dirty="0">
                <a:solidFill>
                  <a:srgbClr val="C00000"/>
                </a:solidFill>
                <a:effectLst/>
                <a:latin typeface="Times New Roman"/>
                <a:ea typeface="Times New Roman"/>
                <a:cs typeface="Times New Roman"/>
              </a:rPr>
              <a:t>N</a:t>
            </a:r>
            <a:r>
              <a:rPr lang="en-US" sz="2000" u="sng" dirty="0">
                <a:effectLst/>
                <a:latin typeface="Times New Roman"/>
                <a:ea typeface="Times New Roman"/>
                <a:cs typeface="Times New Roman"/>
              </a:rPr>
              <a:t>ational </a:t>
            </a:r>
            <a:r>
              <a:rPr lang="en-US" sz="2000" u="sng" dirty="0" smtClean="0">
                <a:solidFill>
                  <a:srgbClr val="C00000"/>
                </a:solidFill>
                <a:effectLst/>
                <a:latin typeface="Times New Roman"/>
                <a:ea typeface="Times New Roman"/>
                <a:cs typeface="Times New Roman"/>
              </a:rPr>
              <a:t>T</a:t>
            </a:r>
            <a:r>
              <a:rPr lang="en-US" sz="2000" u="sng" dirty="0" smtClean="0">
                <a:effectLst/>
                <a:latin typeface="Times New Roman"/>
                <a:ea typeface="Times New Roman"/>
                <a:cs typeface="Times New Roman"/>
              </a:rPr>
              <a:t>erritory</a:t>
            </a:r>
            <a:endParaRPr lang="el-GR" sz="2000" dirty="0"/>
          </a:p>
        </p:txBody>
      </p:sp>
      <p:sp>
        <p:nvSpPr>
          <p:cNvPr id="3" name="Υπότιτλος 2"/>
          <p:cNvSpPr>
            <a:spLocks noGrp="1"/>
          </p:cNvSpPr>
          <p:nvPr>
            <p:ph type="subTitle" idx="1"/>
          </p:nvPr>
        </p:nvSpPr>
        <p:spPr>
          <a:xfrm>
            <a:off x="533400" y="3476600"/>
            <a:ext cx="7854696" cy="1752600"/>
          </a:xfrm>
        </p:spPr>
        <p:txBody>
          <a:bodyPr>
            <a:noAutofit/>
          </a:bodyPr>
          <a:lstStyle/>
          <a:p>
            <a:pPr algn="ctr"/>
            <a:r>
              <a:rPr lang="en-US" sz="4000" dirty="0" smtClean="0"/>
              <a:t>Results of </a:t>
            </a:r>
            <a:r>
              <a:rPr lang="en-US" sz="4000" dirty="0" err="1" smtClean="0"/>
              <a:t>PreTest</a:t>
            </a:r>
            <a:r>
              <a:rPr lang="en-US" sz="4000" dirty="0" smtClean="0"/>
              <a:t> and </a:t>
            </a:r>
            <a:r>
              <a:rPr lang="en-US" sz="4000" dirty="0" err="1" smtClean="0"/>
              <a:t>PostTest</a:t>
            </a:r>
            <a:r>
              <a:rPr lang="en-US" sz="4000" dirty="0" smtClean="0"/>
              <a:t> </a:t>
            </a:r>
          </a:p>
          <a:p>
            <a:pPr algn="ctr"/>
            <a:r>
              <a:rPr lang="en-US" sz="4000" dirty="0" smtClean="0"/>
              <a:t>of the years 2016 - 2018</a:t>
            </a:r>
            <a:endParaRPr lang="el-GR" sz="4000" dirty="0"/>
          </a:p>
        </p:txBody>
      </p:sp>
      <p:pic>
        <p:nvPicPr>
          <p:cNvPr id="4" name="Εικόνα 3"/>
          <p:cNvPicPr/>
          <p:nvPr/>
        </p:nvPicPr>
        <p:blipFill>
          <a:blip r:embed="rId2">
            <a:extLst>
              <a:ext uri="{28A0092B-C50C-407E-A947-70E740481C1C}">
                <a14:useLocalDpi xmlns:a14="http://schemas.microsoft.com/office/drawing/2010/main" val="0"/>
              </a:ext>
            </a:extLst>
          </a:blip>
          <a:stretch>
            <a:fillRect/>
          </a:stretch>
        </p:blipFill>
        <p:spPr>
          <a:xfrm>
            <a:off x="467544" y="332656"/>
            <a:ext cx="1224136" cy="1224136"/>
          </a:xfrm>
          <a:prstGeom prst="rect">
            <a:avLst/>
          </a:prstGeom>
        </p:spPr>
      </p:pic>
      <p:pic>
        <p:nvPicPr>
          <p:cNvPr id="1026" name="Picture 2" descr="C:\Users\Σωτήρης\Documents\10. Δρίβας Σωτήρης\Ευρωπαϊκά Προγράμματα\Erasmus+\Erasmus logo\EU-Erasmu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36096" y="332656"/>
            <a:ext cx="3322167" cy="9488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3699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548680"/>
            <a:ext cx="8229600" cy="1143000"/>
          </a:xfrm>
        </p:spPr>
        <p:txBody>
          <a:bodyPr>
            <a:normAutofit fontScale="90000"/>
          </a:bodyPr>
          <a:lstStyle/>
          <a:p>
            <a:pPr algn="ctr"/>
            <a:r>
              <a:rPr lang="en-US" dirty="0"/>
              <a:t>							</a:t>
            </a:r>
            <a:br>
              <a:rPr lang="en-US" dirty="0"/>
            </a:br>
            <a:r>
              <a:rPr lang="en-US" sz="1800" dirty="0" smtClean="0">
                <a:latin typeface="Arial" panose="020B0604020202020204" pitchFamily="34" charset="0"/>
                <a:cs typeface="Arial" panose="020B0604020202020204" pitchFamily="34" charset="0"/>
              </a:rPr>
              <a:t>Please </a:t>
            </a:r>
            <a:r>
              <a:rPr lang="en-US" sz="1800" dirty="0">
                <a:latin typeface="Arial" panose="020B0604020202020204" pitchFamily="34" charset="0"/>
                <a:cs typeface="Arial" panose="020B0604020202020204" pitchFamily="34" charset="0"/>
              </a:rPr>
              <a:t>rank the following statements, which influence group works, to best describe your own situation using scale of 1 to 5 where 1 means not at all true of me, 2 means slightly true of me, 3 moderately true of me, 4 very true of me and 5 completely true of me. </a:t>
            </a:r>
            <a:r>
              <a:rPr lang="en-US" sz="1800" dirty="0" smtClean="0">
                <a:latin typeface="Arial" panose="020B0604020202020204" pitchFamily="34" charset="0"/>
                <a:cs typeface="Arial" panose="020B0604020202020204" pitchFamily="34" charset="0"/>
              </a:rPr>
              <a:t/>
            </a:r>
            <a:br>
              <a:rPr lang="en-US" sz="1800" dirty="0" smtClean="0">
                <a:latin typeface="Arial" panose="020B0604020202020204" pitchFamily="34" charset="0"/>
                <a:cs typeface="Arial" panose="020B0604020202020204" pitchFamily="34" charset="0"/>
              </a:rPr>
            </a:br>
            <a:r>
              <a:rPr lang="en-US" sz="1800" b="1" dirty="0" smtClean="0">
                <a:latin typeface="Arial" panose="020B0604020202020204" pitchFamily="34" charset="0"/>
                <a:cs typeface="Arial" panose="020B0604020202020204" pitchFamily="34" charset="0"/>
              </a:rPr>
              <a:t>“</a:t>
            </a:r>
            <a:r>
              <a:rPr lang="en-US" sz="2000" b="1" dirty="0" smtClean="0">
                <a:latin typeface="Arial" panose="020B0604020202020204" pitchFamily="34" charset="0"/>
                <a:cs typeface="Arial" panose="020B0604020202020204" pitchFamily="34" charset="0"/>
              </a:rPr>
              <a:t>2d. I </a:t>
            </a:r>
            <a:r>
              <a:rPr lang="en-US" sz="2000" b="1" dirty="0">
                <a:latin typeface="Arial" panose="020B0604020202020204" pitchFamily="34" charset="0"/>
                <a:cs typeface="Arial" panose="020B0604020202020204" pitchFamily="34" charset="0"/>
              </a:rPr>
              <a:t>am a careful </a:t>
            </a:r>
            <a:r>
              <a:rPr lang="en-US" sz="2000" b="1" dirty="0" smtClean="0">
                <a:latin typeface="Arial" panose="020B0604020202020204" pitchFamily="34" charset="0"/>
                <a:cs typeface="Arial" panose="020B0604020202020204" pitchFamily="34" charset="0"/>
              </a:rPr>
              <a:t>listener”</a:t>
            </a:r>
            <a:endParaRPr lang="el-GR" sz="2000" b="1" dirty="0">
              <a:latin typeface="Arial" panose="020B0604020202020204" pitchFamily="34" charset="0"/>
              <a:cs typeface="Arial" panose="020B0604020202020204" pitchFamily="34" charset="0"/>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2845177920"/>
              </p:ext>
            </p:extLst>
          </p:nvPr>
        </p:nvGraphicFramePr>
        <p:xfrm>
          <a:off x="457200" y="1935163"/>
          <a:ext cx="8229600" cy="466218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82286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548680"/>
            <a:ext cx="8640960" cy="1143000"/>
          </a:xfrm>
        </p:spPr>
        <p:txBody>
          <a:bodyPr>
            <a:normAutofit fontScale="90000"/>
          </a:bodyPr>
          <a:lstStyle/>
          <a:p>
            <a:pPr algn="ctr"/>
            <a:r>
              <a:rPr lang="en-US" sz="1800" dirty="0" smtClean="0">
                <a:latin typeface="Arial" panose="020B0604020202020204" pitchFamily="34" charset="0"/>
                <a:cs typeface="Arial" panose="020B0604020202020204" pitchFamily="34" charset="0"/>
              </a:rPr>
              <a:t>Please </a:t>
            </a:r>
            <a:r>
              <a:rPr lang="en-US" sz="1800" dirty="0">
                <a:latin typeface="Arial" panose="020B0604020202020204" pitchFamily="34" charset="0"/>
                <a:cs typeface="Arial" panose="020B0604020202020204" pitchFamily="34" charset="0"/>
              </a:rPr>
              <a:t>rank the following statements, which influence group works, to best describe your own situation using scale of 1 to 5 where 1 means not at all true of me, 2 means slightly true of me, 3 moderately true of me, 4 very true of me and 5 completely true of me. </a:t>
            </a:r>
            <a:r>
              <a:rPr lang="en-US" sz="1800" dirty="0" smtClean="0">
                <a:latin typeface="Arial" panose="020B0604020202020204" pitchFamily="34" charset="0"/>
                <a:cs typeface="Arial" panose="020B0604020202020204" pitchFamily="34" charset="0"/>
              </a:rPr>
              <a:t/>
            </a:r>
            <a:br>
              <a:rPr lang="en-US" sz="1800" dirty="0" smtClean="0">
                <a:latin typeface="Arial" panose="020B0604020202020204" pitchFamily="34" charset="0"/>
                <a:cs typeface="Arial" panose="020B0604020202020204" pitchFamily="34" charset="0"/>
              </a:rPr>
            </a:br>
            <a:r>
              <a:rPr lang="en-US" sz="1800" b="1" dirty="0" smtClean="0">
                <a:latin typeface="Arial" panose="020B0604020202020204" pitchFamily="34" charset="0"/>
                <a:cs typeface="Arial" panose="020B0604020202020204" pitchFamily="34" charset="0"/>
              </a:rPr>
              <a:t>“</a:t>
            </a:r>
            <a:r>
              <a:rPr lang="en-US" sz="2000" b="1" dirty="0" smtClean="0">
                <a:latin typeface="Arial" panose="020B0604020202020204" pitchFamily="34" charset="0"/>
                <a:cs typeface="Arial" panose="020B0604020202020204" pitchFamily="34" charset="0"/>
              </a:rPr>
              <a:t>2e</a:t>
            </a:r>
            <a:r>
              <a:rPr lang="en-US" sz="2000" b="1" dirty="0">
                <a:latin typeface="Arial" panose="020B0604020202020204" pitchFamily="34" charset="0"/>
                <a:cs typeface="Arial" panose="020B0604020202020204" pitchFamily="34" charset="0"/>
              </a:rPr>
              <a:t>. </a:t>
            </a:r>
            <a:r>
              <a:rPr lang="en-US" sz="2000" b="1" dirty="0" smtClean="0">
                <a:latin typeface="Arial" panose="020B0604020202020204" pitchFamily="34" charset="0"/>
                <a:cs typeface="Arial" panose="020B0604020202020204" pitchFamily="34" charset="0"/>
              </a:rPr>
              <a:t>I </a:t>
            </a:r>
            <a:r>
              <a:rPr lang="en-US" sz="2000" b="1" dirty="0">
                <a:latin typeface="Arial" panose="020B0604020202020204" pitchFamily="34" charset="0"/>
                <a:cs typeface="Arial" panose="020B0604020202020204" pitchFamily="34" charset="0"/>
              </a:rPr>
              <a:t>am able to place myself in the interlocutor’s </a:t>
            </a:r>
            <a:r>
              <a:rPr lang="en-US" sz="2000" b="1" dirty="0" smtClean="0">
                <a:latin typeface="Arial" panose="020B0604020202020204" pitchFamily="34" charset="0"/>
                <a:cs typeface="Arial" panose="020B0604020202020204" pitchFamily="34" charset="0"/>
              </a:rPr>
              <a:t>position”</a:t>
            </a:r>
            <a:endParaRPr lang="el-GR" sz="2000" b="1" dirty="0"/>
          </a:p>
        </p:txBody>
      </p:sp>
      <p:graphicFrame>
        <p:nvGraphicFramePr>
          <p:cNvPr id="5" name="Θέση περιεχομένου 4"/>
          <p:cNvGraphicFramePr>
            <a:graphicFrameLocks noGrp="1"/>
          </p:cNvGraphicFramePr>
          <p:nvPr>
            <p:ph idx="1"/>
            <p:extLst>
              <p:ext uri="{D42A27DB-BD31-4B8C-83A1-F6EECF244321}">
                <p14:modId xmlns:p14="http://schemas.microsoft.com/office/powerpoint/2010/main" val="3686141302"/>
              </p:ext>
            </p:extLst>
          </p:nvPr>
        </p:nvGraphicFramePr>
        <p:xfrm>
          <a:off x="457200" y="1935163"/>
          <a:ext cx="8229600" cy="466218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09807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548680"/>
            <a:ext cx="8640960" cy="1143000"/>
          </a:xfrm>
        </p:spPr>
        <p:txBody>
          <a:bodyPr>
            <a:normAutofit fontScale="90000"/>
          </a:bodyPr>
          <a:lstStyle/>
          <a:p>
            <a:pPr algn="ctr"/>
            <a:r>
              <a:rPr lang="en-US" sz="1800" dirty="0" smtClean="0">
                <a:latin typeface="Arial" panose="020B0604020202020204" pitchFamily="34" charset="0"/>
                <a:cs typeface="Arial" panose="020B0604020202020204" pitchFamily="34" charset="0"/>
              </a:rPr>
              <a:t>Please </a:t>
            </a:r>
            <a:r>
              <a:rPr lang="en-US" sz="1800" dirty="0">
                <a:latin typeface="Arial" panose="020B0604020202020204" pitchFamily="34" charset="0"/>
                <a:cs typeface="Arial" panose="020B0604020202020204" pitchFamily="34" charset="0"/>
              </a:rPr>
              <a:t>rank the following statements, which influence group works, to best describe your own situation using scale of 1 to 5 where 1 means not at all true of me, 2 means slightly true of me, 3 moderately true of me, 4 very true of me and 5 completely true of me. </a:t>
            </a:r>
            <a:r>
              <a:rPr lang="en-US" sz="1800" dirty="0" smtClean="0"/>
              <a:t/>
            </a:r>
            <a:br>
              <a:rPr lang="en-US" sz="1800" dirty="0" smtClean="0"/>
            </a:br>
            <a:r>
              <a:rPr lang="en-US" sz="2000" b="1" dirty="0" smtClean="0"/>
              <a:t>“2f. I </a:t>
            </a:r>
            <a:r>
              <a:rPr lang="en-US" sz="2000" b="1" dirty="0"/>
              <a:t>am open-minded for other people’s </a:t>
            </a:r>
            <a:r>
              <a:rPr lang="en-US" sz="2000" b="1" dirty="0" smtClean="0"/>
              <a:t>ideas”</a:t>
            </a:r>
            <a:endParaRPr lang="el-GR" sz="2000" b="1" dirty="0"/>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2944928234"/>
              </p:ext>
            </p:extLst>
          </p:nvPr>
        </p:nvGraphicFramePr>
        <p:xfrm>
          <a:off x="457200" y="1935163"/>
          <a:ext cx="8229600" cy="466218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44229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548680"/>
            <a:ext cx="8640960" cy="1143000"/>
          </a:xfrm>
        </p:spPr>
        <p:txBody>
          <a:bodyPr>
            <a:normAutofit fontScale="90000"/>
          </a:bodyPr>
          <a:lstStyle/>
          <a:p>
            <a:pPr algn="ctr"/>
            <a:r>
              <a:rPr lang="en-US" sz="1800" dirty="0" smtClean="0">
                <a:latin typeface="Arial" panose="020B0604020202020204" pitchFamily="34" charset="0"/>
                <a:cs typeface="Arial" panose="020B0604020202020204" pitchFamily="34" charset="0"/>
              </a:rPr>
              <a:t>Please </a:t>
            </a:r>
            <a:r>
              <a:rPr lang="en-US" sz="1800" dirty="0">
                <a:latin typeface="Arial" panose="020B0604020202020204" pitchFamily="34" charset="0"/>
                <a:cs typeface="Arial" panose="020B0604020202020204" pitchFamily="34" charset="0"/>
              </a:rPr>
              <a:t>rank the following statements, which influence group works, to best describe your own situation using scale of 1 to 5 where 1 means not at all true of me, 2 means slightly true of me, 3 moderately true of me, 4 very true of me and 5 completely true of me</a:t>
            </a:r>
            <a:r>
              <a:rPr lang="en-US" sz="1800" dirty="0" smtClean="0">
                <a:latin typeface="Arial" panose="020B0604020202020204" pitchFamily="34" charset="0"/>
                <a:cs typeface="Arial" panose="020B0604020202020204" pitchFamily="34" charset="0"/>
              </a:rPr>
              <a:t>.</a:t>
            </a:r>
            <a:r>
              <a:rPr lang="en-US" sz="1800" dirty="0">
                <a:latin typeface="Arial" panose="020B0604020202020204" pitchFamily="34" charset="0"/>
                <a:cs typeface="Arial" panose="020B0604020202020204" pitchFamily="34" charset="0"/>
              </a:rPr>
              <a:t/>
            </a:r>
            <a:br>
              <a:rPr lang="en-US" sz="1800" dirty="0">
                <a:latin typeface="Arial" panose="020B0604020202020204" pitchFamily="34" charset="0"/>
                <a:cs typeface="Arial" panose="020B0604020202020204" pitchFamily="34" charset="0"/>
              </a:rPr>
            </a:br>
            <a:r>
              <a:rPr lang="en-US" sz="2000" b="1" dirty="0" smtClean="0">
                <a:latin typeface="Arial" panose="020B0604020202020204" pitchFamily="34" charset="0"/>
                <a:cs typeface="Arial" panose="020B0604020202020204" pitchFamily="34" charset="0"/>
              </a:rPr>
              <a:t>“2g. I </a:t>
            </a:r>
            <a:r>
              <a:rPr lang="en-US" sz="2000" b="1" dirty="0">
                <a:latin typeface="Arial" panose="020B0604020202020204" pitchFamily="34" charset="0"/>
                <a:cs typeface="Arial" panose="020B0604020202020204" pitchFamily="34" charset="0"/>
              </a:rPr>
              <a:t>can understand the expectations and attitudes of the </a:t>
            </a:r>
            <a:r>
              <a:rPr lang="en-US" sz="2000" b="1" dirty="0" smtClean="0">
                <a:latin typeface="Arial" panose="020B0604020202020204" pitchFamily="34" charset="0"/>
                <a:cs typeface="Arial" panose="020B0604020202020204" pitchFamily="34" charset="0"/>
              </a:rPr>
              <a:t>co-participants”</a:t>
            </a:r>
            <a:r>
              <a:rPr lang="en-US" sz="1800" dirty="0">
                <a:latin typeface="Arial" panose="020B0604020202020204" pitchFamily="34" charset="0"/>
                <a:cs typeface="Arial" panose="020B0604020202020204" pitchFamily="34" charset="0"/>
              </a:rPr>
              <a:t>	</a:t>
            </a:r>
            <a:endParaRPr lang="el-GR" sz="1800" dirty="0"/>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1143532707"/>
              </p:ext>
            </p:extLst>
          </p:nvPr>
        </p:nvGraphicFramePr>
        <p:xfrm>
          <a:off x="251520" y="1916832"/>
          <a:ext cx="8568952" cy="474947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677626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9512" y="548680"/>
            <a:ext cx="8712968" cy="1143000"/>
          </a:xfrm>
        </p:spPr>
        <p:txBody>
          <a:bodyPr>
            <a:normAutofit fontScale="90000"/>
          </a:bodyPr>
          <a:lstStyle/>
          <a:p>
            <a:pPr algn="ctr"/>
            <a:r>
              <a:rPr lang="en-US" sz="1800" dirty="0" smtClean="0"/>
              <a:t>"Please </a:t>
            </a:r>
            <a:r>
              <a:rPr lang="en-US" sz="1800" dirty="0"/>
              <a:t>rank the following statements, which influence group works, to best describe your own situation using scale of 1 to 5 where 1 means not at all true of me, 2 means slightly true of me, 3 moderately true of me, 4 very true of me and 5 completely true of me. </a:t>
            </a:r>
            <a:r>
              <a:rPr lang="en-US" sz="1800" dirty="0" smtClean="0"/>
              <a:t/>
            </a:r>
            <a:br>
              <a:rPr lang="en-US" sz="1800" dirty="0" smtClean="0"/>
            </a:br>
            <a:r>
              <a:rPr lang="en-US" sz="2000" b="1" dirty="0" smtClean="0"/>
              <a:t>“2h</a:t>
            </a:r>
            <a:r>
              <a:rPr lang="en-US" sz="2000" b="1" dirty="0"/>
              <a:t>. </a:t>
            </a:r>
            <a:r>
              <a:rPr lang="en-US" sz="2000" b="1" dirty="0" smtClean="0"/>
              <a:t>I </a:t>
            </a:r>
            <a:r>
              <a:rPr lang="en-US" sz="2000" b="1" dirty="0"/>
              <a:t>can work with a group and take part in different steps of group working </a:t>
            </a:r>
            <a:r>
              <a:rPr lang="en-US" sz="2000" b="1" dirty="0" smtClean="0"/>
              <a:t>effectively”</a:t>
            </a:r>
            <a:endParaRPr lang="el-GR" sz="2000" b="1" dirty="0"/>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1743135100"/>
              </p:ext>
            </p:extLst>
          </p:nvPr>
        </p:nvGraphicFramePr>
        <p:xfrm>
          <a:off x="179512" y="1935163"/>
          <a:ext cx="8784976" cy="473419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227585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548680"/>
            <a:ext cx="8640960" cy="1143000"/>
          </a:xfrm>
        </p:spPr>
        <p:txBody>
          <a:bodyPr>
            <a:normAutofit fontScale="90000"/>
          </a:bodyPr>
          <a:lstStyle/>
          <a:p>
            <a:pPr algn="ctr"/>
            <a:r>
              <a:rPr lang="en-US" sz="1800" dirty="0" smtClean="0"/>
              <a:t>Please </a:t>
            </a:r>
            <a:r>
              <a:rPr lang="en-US" sz="1800" dirty="0"/>
              <a:t>rank the following statements, which influence group works, to best describe your own situation using scale of 1 to 5 where 1 means not at all true of me, 2 means slightly true of me, 3 moderately true of me, 4 very true of me and 5 completely true of me. </a:t>
            </a:r>
            <a:r>
              <a:rPr lang="en-US" sz="1800" dirty="0" smtClean="0"/>
              <a:t/>
            </a:r>
            <a:br>
              <a:rPr lang="en-US" sz="1800" dirty="0" smtClean="0"/>
            </a:br>
            <a:r>
              <a:rPr lang="en-US" sz="2000" b="1" dirty="0" smtClean="0"/>
              <a:t>“2i</a:t>
            </a:r>
            <a:r>
              <a:rPr lang="en-US" sz="2000" b="1" dirty="0"/>
              <a:t>. </a:t>
            </a:r>
            <a:r>
              <a:rPr lang="en-US" sz="2000" b="1" dirty="0" smtClean="0"/>
              <a:t>I </a:t>
            </a:r>
            <a:r>
              <a:rPr lang="en-US" sz="2000" b="1" dirty="0"/>
              <a:t>have self-discipline, honesty in completing tasks among the </a:t>
            </a:r>
            <a:r>
              <a:rPr lang="en-US" sz="2000" b="1" dirty="0" smtClean="0"/>
              <a:t>group”</a:t>
            </a:r>
            <a:r>
              <a:rPr lang="en-US" sz="1800" dirty="0"/>
              <a:t>	</a:t>
            </a:r>
            <a:endParaRPr lang="el-GR" sz="1800" dirty="0"/>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760978224"/>
              </p:ext>
            </p:extLst>
          </p:nvPr>
        </p:nvGraphicFramePr>
        <p:xfrm>
          <a:off x="457200" y="1935163"/>
          <a:ext cx="8229600" cy="459018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84724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476672"/>
            <a:ext cx="8640960" cy="852704"/>
          </a:xfrm>
        </p:spPr>
        <p:txBody>
          <a:bodyPr>
            <a:normAutofit/>
          </a:bodyPr>
          <a:lstStyle/>
          <a:p>
            <a:pPr algn="ctr"/>
            <a:r>
              <a:rPr lang="en-US" sz="1800" b="1" dirty="0">
                <a:latin typeface="Arial" panose="020B0604020202020204" pitchFamily="34" charset="0"/>
                <a:cs typeface="Arial" panose="020B0604020202020204" pitchFamily="34" charset="0"/>
              </a:rPr>
              <a:t>"</a:t>
            </a:r>
            <a:r>
              <a:rPr lang="en-US" sz="1800" b="1" dirty="0" smtClean="0">
                <a:latin typeface="Arial" panose="020B0604020202020204" pitchFamily="34" charset="0"/>
                <a:cs typeface="Arial" panose="020B0604020202020204" pitchFamily="34" charset="0"/>
              </a:rPr>
              <a:t>3. I </a:t>
            </a:r>
            <a:r>
              <a:rPr lang="en-US" sz="1800" b="1" dirty="0">
                <a:latin typeface="Arial" panose="020B0604020202020204" pitchFamily="34" charset="0"/>
                <a:cs typeface="Arial" panose="020B0604020202020204" pitchFamily="34" charset="0"/>
              </a:rPr>
              <a:t>am aware of the cultural similarities and differences among our partner countries</a:t>
            </a:r>
            <a:r>
              <a:rPr lang="en-US" sz="1800" b="1" dirty="0" smtClean="0">
                <a:latin typeface="Arial" panose="020B0604020202020204" pitchFamily="34" charset="0"/>
                <a:cs typeface="Arial" panose="020B0604020202020204" pitchFamily="34" charset="0"/>
              </a:rPr>
              <a:t>."</a:t>
            </a:r>
            <a:endParaRPr lang="el-GR" sz="1800" b="1" dirty="0">
              <a:latin typeface="Arial" panose="020B0604020202020204" pitchFamily="34" charset="0"/>
              <a:cs typeface="Arial" panose="020B0604020202020204" pitchFamily="34" charset="0"/>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65359119"/>
              </p:ext>
            </p:extLst>
          </p:nvPr>
        </p:nvGraphicFramePr>
        <p:xfrm>
          <a:off x="457200" y="1628801"/>
          <a:ext cx="8229600" cy="49685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349451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9512" y="620688"/>
            <a:ext cx="8712968" cy="936104"/>
          </a:xfrm>
        </p:spPr>
        <p:txBody>
          <a:bodyPr>
            <a:normAutofit fontScale="90000"/>
          </a:bodyPr>
          <a:lstStyle/>
          <a:p>
            <a:pPr algn="ctr"/>
            <a:r>
              <a:rPr lang="en-US" sz="1800" dirty="0" smtClean="0">
                <a:latin typeface="Arial" panose="020B0604020202020204" pitchFamily="34" charset="0"/>
                <a:cs typeface="Arial" panose="020B0604020202020204" pitchFamily="34" charset="0"/>
              </a:rPr>
              <a:t>Describe </a:t>
            </a:r>
            <a:r>
              <a:rPr lang="en-US" sz="1800" dirty="0">
                <a:latin typeface="Arial" panose="020B0604020202020204" pitchFamily="34" charset="0"/>
                <a:cs typeface="Arial" panose="020B0604020202020204" pitchFamily="34" charset="0"/>
              </a:rPr>
              <a:t>your </a:t>
            </a:r>
            <a:r>
              <a:rPr lang="en-US" sz="1800" b="1" dirty="0">
                <a:latin typeface="Arial" panose="020B0604020202020204" pitchFamily="34" charset="0"/>
                <a:cs typeface="Arial" panose="020B0604020202020204" pitchFamily="34" charset="0"/>
              </a:rPr>
              <a:t>level of acceptance </a:t>
            </a:r>
            <a:r>
              <a:rPr lang="en-US" sz="1800" dirty="0">
                <a:latin typeface="Arial" panose="020B0604020202020204" pitchFamily="34" charset="0"/>
                <a:cs typeface="Arial" panose="020B0604020202020204" pitchFamily="34" charset="0"/>
              </a:rPr>
              <a:t>for the phenomenon of immigration to European countries. </a:t>
            </a:r>
            <a:r>
              <a:rPr lang="en-US" sz="1800" dirty="0" smtClean="0">
                <a:latin typeface="Arial" panose="020B0604020202020204" pitchFamily="34" charset="0"/>
                <a:cs typeface="Arial" panose="020B0604020202020204" pitchFamily="34" charset="0"/>
              </a:rPr>
              <a:t/>
            </a:r>
            <a:br>
              <a:rPr lang="en-US" sz="1800" dirty="0" smtClean="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4</a:t>
            </a:r>
            <a:r>
              <a:rPr lang="en-US" sz="2000" dirty="0">
                <a:latin typeface="Arial" panose="020B0604020202020204" pitchFamily="34" charset="0"/>
                <a:cs typeface="Arial" panose="020B0604020202020204" pitchFamily="34" charset="0"/>
              </a:rPr>
              <a:t>. </a:t>
            </a:r>
            <a:r>
              <a:rPr lang="en-US" sz="2000" b="1" dirty="0" smtClean="0">
                <a:latin typeface="Arial" panose="020B0604020202020204" pitchFamily="34" charset="0"/>
                <a:cs typeface="Arial" panose="020B0604020202020204" pitchFamily="34" charset="0"/>
              </a:rPr>
              <a:t>What </a:t>
            </a:r>
            <a:r>
              <a:rPr lang="en-US" sz="2000" b="1" dirty="0">
                <a:latin typeface="Arial" panose="020B0604020202020204" pitchFamily="34" charset="0"/>
                <a:cs typeface="Arial" panose="020B0604020202020204" pitchFamily="34" charset="0"/>
              </a:rPr>
              <a:t>do you feel when you hear the news about immigrants coming to Europe in the recent years</a:t>
            </a:r>
            <a:r>
              <a:rPr lang="en-US" sz="2000" b="1" dirty="0" smtClean="0">
                <a:latin typeface="Arial" panose="020B0604020202020204" pitchFamily="34" charset="0"/>
                <a:cs typeface="Arial" panose="020B0604020202020204" pitchFamily="34" charset="0"/>
              </a:rPr>
              <a:t>?</a:t>
            </a:r>
            <a:endParaRPr lang="el-GR" sz="2000" dirty="0"/>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905399168"/>
              </p:ext>
            </p:extLst>
          </p:nvPr>
        </p:nvGraphicFramePr>
        <p:xfrm>
          <a:off x="251520" y="1935163"/>
          <a:ext cx="8712968" cy="473419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52066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852704"/>
          </a:xfrm>
        </p:spPr>
        <p:txBody>
          <a:bodyPr>
            <a:noAutofit/>
          </a:bodyPr>
          <a:lstStyle/>
          <a:p>
            <a:pPr algn="ctr"/>
            <a:r>
              <a:rPr lang="en-US" sz="1600" dirty="0" smtClean="0">
                <a:latin typeface="Arial" panose="020B0604020202020204" pitchFamily="34" charset="0"/>
                <a:cs typeface="Arial" panose="020B0604020202020204" pitchFamily="34" charset="0"/>
              </a:rPr>
              <a:t>What </a:t>
            </a:r>
            <a:r>
              <a:rPr lang="en-US" sz="1600" dirty="0">
                <a:latin typeface="Arial" panose="020B0604020202020204" pitchFamily="34" charset="0"/>
                <a:cs typeface="Arial" panose="020B0604020202020204" pitchFamily="34" charset="0"/>
              </a:rPr>
              <a:t>do you feel when you hear the news about immigrants coming to Europe (or to your countries) in the recent years?  </a:t>
            </a: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800" b="1" dirty="0">
                <a:latin typeface="Arial" panose="020B0604020202020204" pitchFamily="34" charset="0"/>
                <a:cs typeface="Arial" panose="020B0604020202020204" pitchFamily="34" charset="0"/>
              </a:rPr>
              <a:t>5a. </a:t>
            </a:r>
            <a:r>
              <a:rPr lang="en-US" sz="1800" b="1" dirty="0" smtClean="0">
                <a:latin typeface="Arial" panose="020B0604020202020204" pitchFamily="34" charset="0"/>
                <a:cs typeface="Arial" panose="020B0604020202020204" pitchFamily="34" charset="0"/>
              </a:rPr>
              <a:t>“Anxiety”</a:t>
            </a:r>
            <a:endParaRPr lang="el-GR" sz="1800" b="1" dirty="0">
              <a:latin typeface="Arial" panose="020B0604020202020204" pitchFamily="34" charset="0"/>
              <a:cs typeface="Arial" panose="020B0604020202020204" pitchFamily="34" charset="0"/>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3207423588"/>
              </p:ext>
            </p:extLst>
          </p:nvPr>
        </p:nvGraphicFramePr>
        <p:xfrm>
          <a:off x="323528" y="1772816"/>
          <a:ext cx="8568952" cy="48965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043613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704088"/>
            <a:ext cx="8640960" cy="852704"/>
          </a:xfrm>
        </p:spPr>
        <p:txBody>
          <a:bodyPr>
            <a:normAutofit/>
          </a:bodyPr>
          <a:lstStyle/>
          <a:p>
            <a:pPr algn="ctr"/>
            <a:r>
              <a:rPr lang="en-US" sz="1600" dirty="0" smtClean="0">
                <a:latin typeface="Arial" panose="020B0604020202020204" pitchFamily="34" charset="0"/>
                <a:cs typeface="Arial" panose="020B0604020202020204" pitchFamily="34" charset="0"/>
              </a:rPr>
              <a:t>What </a:t>
            </a:r>
            <a:r>
              <a:rPr lang="en-US" sz="1600" dirty="0">
                <a:latin typeface="Arial" panose="020B0604020202020204" pitchFamily="34" charset="0"/>
                <a:cs typeface="Arial" panose="020B0604020202020204" pitchFamily="34" charset="0"/>
              </a:rPr>
              <a:t>do you feel when you hear the news about immigrants coming to Europe (or to your countries) in the recent years?  </a:t>
            </a: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800" b="1" dirty="0">
                <a:latin typeface="Arial" panose="020B0604020202020204" pitchFamily="34" charset="0"/>
                <a:cs typeface="Arial" panose="020B0604020202020204" pitchFamily="34" charset="0"/>
              </a:rPr>
              <a:t>5b. </a:t>
            </a:r>
            <a:r>
              <a:rPr lang="en-US" sz="1800" b="1" dirty="0" smtClean="0">
                <a:latin typeface="Arial" panose="020B0604020202020204" pitchFamily="34" charset="0"/>
                <a:cs typeface="Arial" panose="020B0604020202020204" pitchFamily="34" charset="0"/>
              </a:rPr>
              <a:t>“Reluctance”</a:t>
            </a:r>
            <a:endParaRPr lang="el-GR" sz="1800" b="1" dirty="0">
              <a:latin typeface="Arial" panose="020B0604020202020204" pitchFamily="34" charset="0"/>
              <a:cs typeface="Arial" panose="020B0604020202020204" pitchFamily="34" charset="0"/>
            </a:endParaRPr>
          </a:p>
        </p:txBody>
      </p:sp>
      <p:graphicFrame>
        <p:nvGraphicFramePr>
          <p:cNvPr id="8" name="Θέση περιεχομένου 7"/>
          <p:cNvGraphicFramePr>
            <a:graphicFrameLocks noGrp="1"/>
          </p:cNvGraphicFramePr>
          <p:nvPr>
            <p:ph idx="1"/>
            <p:extLst>
              <p:ext uri="{D42A27DB-BD31-4B8C-83A1-F6EECF244321}">
                <p14:modId xmlns:p14="http://schemas.microsoft.com/office/powerpoint/2010/main" val="3417791190"/>
              </p:ext>
            </p:extLst>
          </p:nvPr>
        </p:nvGraphicFramePr>
        <p:xfrm>
          <a:off x="323528" y="1772817"/>
          <a:ext cx="8568952" cy="48245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855280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188640"/>
            <a:ext cx="8229600" cy="1080120"/>
          </a:xfrm>
        </p:spPr>
        <p:txBody>
          <a:bodyPr>
            <a:normAutofit/>
          </a:bodyPr>
          <a:lstStyle/>
          <a:p>
            <a:pPr algn="ctr"/>
            <a:r>
              <a:rPr lang="en-US" sz="5400" dirty="0" smtClean="0"/>
              <a:t>Profile of the Surveys</a:t>
            </a:r>
            <a:endParaRPr lang="el-GR" sz="5400" dirty="0"/>
          </a:p>
        </p:txBody>
      </p:sp>
      <p:sp>
        <p:nvSpPr>
          <p:cNvPr id="3" name="Θέση περιεχομένου 2"/>
          <p:cNvSpPr>
            <a:spLocks noGrp="1"/>
          </p:cNvSpPr>
          <p:nvPr>
            <p:ph idx="1"/>
          </p:nvPr>
        </p:nvSpPr>
        <p:spPr>
          <a:xfrm>
            <a:off x="323528" y="1484784"/>
            <a:ext cx="8568952" cy="5112568"/>
          </a:xfrm>
        </p:spPr>
        <p:txBody>
          <a:bodyPr>
            <a:normAutofit lnSpcReduction="10000"/>
          </a:bodyPr>
          <a:lstStyle/>
          <a:p>
            <a:r>
              <a:rPr lang="en-US" dirty="0" smtClean="0"/>
              <a:t>Students from </a:t>
            </a:r>
            <a:r>
              <a:rPr lang="en-US" b="1" dirty="0" smtClean="0"/>
              <a:t>6</a:t>
            </a:r>
            <a:r>
              <a:rPr lang="en-US" dirty="0" smtClean="0"/>
              <a:t> countries: </a:t>
            </a:r>
            <a:endParaRPr lang="en-US" dirty="0" smtClean="0"/>
          </a:p>
          <a:p>
            <a:pPr marL="0" indent="0" algn="ctr">
              <a:buNone/>
            </a:pPr>
            <a:r>
              <a:rPr lang="en-US" b="1" dirty="0" smtClean="0"/>
              <a:t>France</a:t>
            </a:r>
            <a:r>
              <a:rPr lang="en-US" b="1" dirty="0" smtClean="0"/>
              <a:t>, </a:t>
            </a:r>
            <a:endParaRPr lang="en-US" b="1" dirty="0" smtClean="0"/>
          </a:p>
          <a:p>
            <a:pPr marL="0" indent="0" algn="ctr">
              <a:buNone/>
            </a:pPr>
            <a:r>
              <a:rPr lang="en-US" b="1" dirty="0" smtClean="0"/>
              <a:t>Greece</a:t>
            </a:r>
            <a:r>
              <a:rPr lang="en-US" b="1" dirty="0" smtClean="0"/>
              <a:t>, </a:t>
            </a:r>
            <a:endParaRPr lang="en-US" b="1" dirty="0" smtClean="0"/>
          </a:p>
          <a:p>
            <a:pPr marL="0" indent="0" algn="ctr">
              <a:buNone/>
            </a:pPr>
            <a:r>
              <a:rPr lang="en-US" b="1" dirty="0" smtClean="0"/>
              <a:t>Turkey</a:t>
            </a:r>
            <a:r>
              <a:rPr lang="en-US" b="1" dirty="0" smtClean="0"/>
              <a:t>, </a:t>
            </a:r>
            <a:endParaRPr lang="en-US" b="1" dirty="0" smtClean="0"/>
          </a:p>
          <a:p>
            <a:pPr marL="0" indent="0" algn="ctr">
              <a:buNone/>
            </a:pPr>
            <a:r>
              <a:rPr lang="en-US" b="1" dirty="0" smtClean="0"/>
              <a:t>Italy</a:t>
            </a:r>
            <a:r>
              <a:rPr lang="en-US" b="1" dirty="0" smtClean="0"/>
              <a:t>, </a:t>
            </a:r>
            <a:endParaRPr lang="en-US" b="1" dirty="0" smtClean="0"/>
          </a:p>
          <a:p>
            <a:pPr marL="0" indent="0" algn="ctr">
              <a:buNone/>
            </a:pPr>
            <a:r>
              <a:rPr lang="en-US" b="1" dirty="0" smtClean="0"/>
              <a:t>Poland </a:t>
            </a:r>
          </a:p>
          <a:p>
            <a:pPr marL="0" indent="0" algn="ctr">
              <a:buNone/>
            </a:pPr>
            <a:r>
              <a:rPr lang="en-US" b="1" dirty="0" smtClean="0"/>
              <a:t>Norway</a:t>
            </a:r>
            <a:endParaRPr lang="en-US" b="1" dirty="0" smtClean="0"/>
          </a:p>
          <a:p>
            <a:r>
              <a:rPr lang="en-US" dirty="0" smtClean="0"/>
              <a:t>Years: </a:t>
            </a:r>
            <a:r>
              <a:rPr lang="en-US" sz="2800" b="1" dirty="0" smtClean="0"/>
              <a:t>2016 – 2018</a:t>
            </a:r>
          </a:p>
          <a:p>
            <a:r>
              <a:rPr lang="en-US" dirty="0" smtClean="0"/>
              <a:t>Ages</a:t>
            </a:r>
            <a:r>
              <a:rPr lang="el-GR" dirty="0" smtClean="0"/>
              <a:t> </a:t>
            </a:r>
            <a:r>
              <a:rPr lang="en-US" dirty="0" smtClean="0"/>
              <a:t>of students: From </a:t>
            </a:r>
            <a:r>
              <a:rPr lang="en-US" sz="2800" b="1" dirty="0" smtClean="0"/>
              <a:t>12 to 21 </a:t>
            </a:r>
            <a:r>
              <a:rPr lang="en-US" dirty="0" smtClean="0"/>
              <a:t>years </a:t>
            </a:r>
            <a:r>
              <a:rPr lang="en-US" dirty="0" smtClean="0"/>
              <a:t>old, boys and girls.</a:t>
            </a:r>
            <a:endParaRPr lang="en-US" dirty="0" smtClean="0"/>
          </a:p>
          <a:p>
            <a:r>
              <a:rPr lang="en-US" dirty="0" smtClean="0"/>
              <a:t>One survey </a:t>
            </a:r>
            <a:r>
              <a:rPr lang="en-US" b="1" dirty="0" smtClean="0"/>
              <a:t>at the beginning </a:t>
            </a:r>
            <a:r>
              <a:rPr lang="en-US" dirty="0" smtClean="0"/>
              <a:t>and </a:t>
            </a:r>
            <a:r>
              <a:rPr lang="en-US" dirty="0" smtClean="0"/>
              <a:t>one </a:t>
            </a:r>
            <a:r>
              <a:rPr lang="en-US" b="1" dirty="0" smtClean="0"/>
              <a:t>at the </a:t>
            </a:r>
            <a:r>
              <a:rPr lang="en-US" b="1" dirty="0" smtClean="0"/>
              <a:t>end</a:t>
            </a:r>
            <a:r>
              <a:rPr lang="en-US" dirty="0" smtClean="0"/>
              <a:t> </a:t>
            </a:r>
            <a:r>
              <a:rPr lang="en-US" dirty="0"/>
              <a:t>of the </a:t>
            </a:r>
            <a:r>
              <a:rPr lang="en-US" dirty="0" smtClean="0"/>
              <a:t>project</a:t>
            </a:r>
            <a:r>
              <a:rPr lang="en-US" dirty="0"/>
              <a:t>.</a:t>
            </a:r>
            <a:endParaRPr lang="en-US" dirty="0" smtClean="0"/>
          </a:p>
          <a:p>
            <a:endParaRPr lang="el-GR" dirty="0"/>
          </a:p>
        </p:txBody>
      </p:sp>
    </p:spTree>
    <p:extLst>
      <p:ext uri="{BB962C8B-B14F-4D97-AF65-F5344CB8AC3E}">
        <p14:creationId xmlns:p14="http://schemas.microsoft.com/office/powerpoint/2010/main" val="1501276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704088"/>
            <a:ext cx="8640960" cy="852704"/>
          </a:xfrm>
        </p:spPr>
        <p:txBody>
          <a:bodyPr>
            <a:normAutofit/>
          </a:bodyPr>
          <a:lstStyle/>
          <a:p>
            <a:pPr algn="ctr"/>
            <a:r>
              <a:rPr lang="en-US" sz="1600" dirty="0" smtClean="0">
                <a:latin typeface="Arial" panose="020B0604020202020204" pitchFamily="34" charset="0"/>
                <a:cs typeface="Arial" panose="020B0604020202020204" pitchFamily="34" charset="0"/>
              </a:rPr>
              <a:t>What </a:t>
            </a:r>
            <a:r>
              <a:rPr lang="en-US" sz="1600" dirty="0">
                <a:latin typeface="Arial" panose="020B0604020202020204" pitchFamily="34" charset="0"/>
                <a:cs typeface="Arial" panose="020B0604020202020204" pitchFamily="34" charset="0"/>
              </a:rPr>
              <a:t>do you feel when you hear the news about immigrants coming to Europe (or to your countries) in the recent years?  </a:t>
            </a: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800" b="1" dirty="0">
                <a:latin typeface="Arial" panose="020B0604020202020204" pitchFamily="34" charset="0"/>
                <a:cs typeface="Arial" panose="020B0604020202020204" pitchFamily="34" charset="0"/>
              </a:rPr>
              <a:t>5c. </a:t>
            </a:r>
            <a:r>
              <a:rPr lang="en-US" sz="1800" b="1" dirty="0" smtClean="0">
                <a:latin typeface="Arial" panose="020B0604020202020204" pitchFamily="34" charset="0"/>
                <a:cs typeface="Arial" panose="020B0604020202020204" pitchFamily="34" charset="0"/>
              </a:rPr>
              <a:t>“Curiosity”</a:t>
            </a:r>
            <a:endParaRPr lang="el-GR" sz="1800" b="1" dirty="0">
              <a:latin typeface="Arial" panose="020B0604020202020204" pitchFamily="34" charset="0"/>
              <a:cs typeface="Arial" panose="020B0604020202020204" pitchFamily="34" charset="0"/>
            </a:endParaRPr>
          </a:p>
        </p:txBody>
      </p:sp>
      <p:graphicFrame>
        <p:nvGraphicFramePr>
          <p:cNvPr id="6" name="Θέση περιεχομένου 5"/>
          <p:cNvGraphicFramePr>
            <a:graphicFrameLocks noGrp="1"/>
          </p:cNvGraphicFramePr>
          <p:nvPr>
            <p:ph idx="1"/>
            <p:extLst>
              <p:ext uri="{D42A27DB-BD31-4B8C-83A1-F6EECF244321}">
                <p14:modId xmlns:p14="http://schemas.microsoft.com/office/powerpoint/2010/main" val="4202456458"/>
              </p:ext>
            </p:extLst>
          </p:nvPr>
        </p:nvGraphicFramePr>
        <p:xfrm>
          <a:off x="251520" y="1772817"/>
          <a:ext cx="8640960" cy="47525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747744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704088"/>
            <a:ext cx="8568952" cy="852704"/>
          </a:xfrm>
        </p:spPr>
        <p:txBody>
          <a:bodyPr>
            <a:normAutofit/>
          </a:bodyPr>
          <a:lstStyle/>
          <a:p>
            <a:pPr algn="ctr"/>
            <a:r>
              <a:rPr lang="en-US" sz="1600" dirty="0" smtClean="0">
                <a:latin typeface="Arial" panose="020B0604020202020204" pitchFamily="34" charset="0"/>
                <a:cs typeface="Arial" panose="020B0604020202020204" pitchFamily="34" charset="0"/>
              </a:rPr>
              <a:t>What </a:t>
            </a:r>
            <a:r>
              <a:rPr lang="en-US" sz="1600" dirty="0">
                <a:latin typeface="Arial" panose="020B0604020202020204" pitchFamily="34" charset="0"/>
                <a:cs typeface="Arial" panose="020B0604020202020204" pitchFamily="34" charset="0"/>
              </a:rPr>
              <a:t>do you feel when you hear the news about immigrants coming to Europe (or to your countries) in the recent years?  </a:t>
            </a: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800" b="1" dirty="0">
                <a:latin typeface="Arial" panose="020B0604020202020204" pitchFamily="34" charset="0"/>
                <a:cs typeface="Arial" panose="020B0604020202020204" pitchFamily="34" charset="0"/>
              </a:rPr>
              <a:t>5d. </a:t>
            </a:r>
            <a:r>
              <a:rPr lang="en-US" sz="1800" b="1" dirty="0" smtClean="0">
                <a:latin typeface="Arial" panose="020B0604020202020204" pitchFamily="34" charset="0"/>
                <a:cs typeface="Arial" panose="020B0604020202020204" pitchFamily="34" charset="0"/>
              </a:rPr>
              <a:t>“Sadness”</a:t>
            </a:r>
            <a:endParaRPr lang="el-GR" sz="1800" b="1" dirty="0">
              <a:latin typeface="Arial" panose="020B0604020202020204" pitchFamily="34" charset="0"/>
              <a:cs typeface="Arial" panose="020B0604020202020204" pitchFamily="34" charset="0"/>
            </a:endParaRPr>
          </a:p>
        </p:txBody>
      </p:sp>
      <p:graphicFrame>
        <p:nvGraphicFramePr>
          <p:cNvPr id="6" name="Θέση περιεχομένου 5"/>
          <p:cNvGraphicFramePr>
            <a:graphicFrameLocks noGrp="1"/>
          </p:cNvGraphicFramePr>
          <p:nvPr>
            <p:ph idx="1"/>
            <p:extLst>
              <p:ext uri="{D42A27DB-BD31-4B8C-83A1-F6EECF244321}">
                <p14:modId xmlns:p14="http://schemas.microsoft.com/office/powerpoint/2010/main" val="1676528365"/>
              </p:ext>
            </p:extLst>
          </p:nvPr>
        </p:nvGraphicFramePr>
        <p:xfrm>
          <a:off x="251520" y="1700808"/>
          <a:ext cx="8640960" cy="482453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824892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704088"/>
            <a:ext cx="8640960" cy="852704"/>
          </a:xfrm>
        </p:spPr>
        <p:txBody>
          <a:bodyPr>
            <a:normAutofit/>
          </a:bodyPr>
          <a:lstStyle/>
          <a:p>
            <a:pPr algn="ctr"/>
            <a:r>
              <a:rPr lang="en-US" sz="1600" dirty="0" smtClean="0">
                <a:latin typeface="Arial" panose="020B0604020202020204" pitchFamily="34" charset="0"/>
                <a:cs typeface="Arial" panose="020B0604020202020204" pitchFamily="34" charset="0"/>
              </a:rPr>
              <a:t>What </a:t>
            </a:r>
            <a:r>
              <a:rPr lang="en-US" sz="1600" dirty="0">
                <a:latin typeface="Arial" panose="020B0604020202020204" pitchFamily="34" charset="0"/>
                <a:cs typeface="Arial" panose="020B0604020202020204" pitchFamily="34" charset="0"/>
              </a:rPr>
              <a:t>do you feel when you hear the news about immigrants coming to Europe (or to your countries) in the recent years?  </a:t>
            </a: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800" b="1" dirty="0">
                <a:latin typeface="Arial" panose="020B0604020202020204" pitchFamily="34" charset="0"/>
                <a:cs typeface="Arial" panose="020B0604020202020204" pitchFamily="34" charset="0"/>
              </a:rPr>
              <a:t>5e. </a:t>
            </a:r>
            <a:r>
              <a:rPr lang="en-US" sz="1800" b="1" dirty="0" smtClean="0">
                <a:latin typeface="Arial" panose="020B0604020202020204" pitchFamily="34" charset="0"/>
                <a:cs typeface="Arial" panose="020B0604020202020204" pitchFamily="34" charset="0"/>
              </a:rPr>
              <a:t>“Fear”</a:t>
            </a:r>
            <a:endParaRPr lang="el-GR" sz="1800" b="1" dirty="0">
              <a:latin typeface="Arial" panose="020B0604020202020204" pitchFamily="34" charset="0"/>
              <a:cs typeface="Arial" panose="020B0604020202020204" pitchFamily="34" charset="0"/>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316950733"/>
              </p:ext>
            </p:extLst>
          </p:nvPr>
        </p:nvGraphicFramePr>
        <p:xfrm>
          <a:off x="179512" y="1628800"/>
          <a:ext cx="8712968" cy="496855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116760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620688"/>
            <a:ext cx="8640960" cy="924712"/>
          </a:xfrm>
        </p:spPr>
        <p:txBody>
          <a:bodyPr>
            <a:normAutofit/>
          </a:bodyPr>
          <a:lstStyle/>
          <a:p>
            <a:pPr algn="ctr"/>
            <a:r>
              <a:rPr lang="en-US" sz="1600" dirty="0" smtClean="0">
                <a:latin typeface="Arial" panose="020B0604020202020204" pitchFamily="34" charset="0"/>
                <a:cs typeface="Arial" panose="020B0604020202020204" pitchFamily="34" charset="0"/>
              </a:rPr>
              <a:t>What </a:t>
            </a:r>
            <a:r>
              <a:rPr lang="en-US" sz="1600" dirty="0">
                <a:latin typeface="Arial" panose="020B0604020202020204" pitchFamily="34" charset="0"/>
                <a:cs typeface="Arial" panose="020B0604020202020204" pitchFamily="34" charset="0"/>
              </a:rPr>
              <a:t>do you feel when you hear the news about immigrants coming to Europe (or to your countries) in the recent years? </a:t>
            </a: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800" b="1" dirty="0" smtClean="0">
                <a:latin typeface="Arial" panose="020B0604020202020204" pitchFamily="34" charset="0"/>
                <a:cs typeface="Arial" panose="020B0604020202020204" pitchFamily="34" charset="0"/>
              </a:rPr>
              <a:t>5f</a:t>
            </a:r>
            <a:r>
              <a:rPr lang="en-US" sz="1800" b="1" dirty="0">
                <a:latin typeface="Arial" panose="020B0604020202020204" pitchFamily="34" charset="0"/>
                <a:cs typeface="Arial" panose="020B0604020202020204" pitchFamily="34" charset="0"/>
              </a:rPr>
              <a:t>. </a:t>
            </a:r>
            <a:r>
              <a:rPr lang="en-US" sz="1800" b="1" dirty="0" smtClean="0">
                <a:latin typeface="Arial" panose="020B0604020202020204" pitchFamily="34" charset="0"/>
                <a:cs typeface="Arial" panose="020B0604020202020204" pitchFamily="34" charset="0"/>
              </a:rPr>
              <a:t>“Compassion”</a:t>
            </a:r>
            <a:endParaRPr lang="el-GR" sz="1800" b="1" dirty="0">
              <a:latin typeface="Arial" panose="020B0604020202020204" pitchFamily="34" charset="0"/>
              <a:cs typeface="Arial" panose="020B0604020202020204" pitchFamily="34" charset="0"/>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3657854163"/>
              </p:ext>
            </p:extLst>
          </p:nvPr>
        </p:nvGraphicFramePr>
        <p:xfrm>
          <a:off x="251520" y="1700808"/>
          <a:ext cx="8640960" cy="489654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982851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620688"/>
            <a:ext cx="8640960" cy="924712"/>
          </a:xfrm>
        </p:spPr>
        <p:txBody>
          <a:bodyPr>
            <a:normAutofit/>
          </a:bodyPr>
          <a:lstStyle/>
          <a:p>
            <a:pPr algn="ctr"/>
            <a:r>
              <a:rPr lang="en-US" sz="1600" dirty="0" smtClean="0">
                <a:latin typeface="Arial" panose="020B0604020202020204" pitchFamily="34" charset="0"/>
                <a:cs typeface="Arial" panose="020B0604020202020204" pitchFamily="34" charset="0"/>
              </a:rPr>
              <a:t>What </a:t>
            </a:r>
            <a:r>
              <a:rPr lang="en-US" sz="1600" dirty="0">
                <a:latin typeface="Arial" panose="020B0604020202020204" pitchFamily="34" charset="0"/>
                <a:cs typeface="Arial" panose="020B0604020202020204" pitchFamily="34" charset="0"/>
              </a:rPr>
              <a:t>do you feel when you hear the news about immigrants coming to Europe (or to your countries) in the recent years</a:t>
            </a:r>
            <a:r>
              <a:rPr lang="en-US" sz="1600" dirty="0" smtClean="0">
                <a:latin typeface="Arial" panose="020B0604020202020204" pitchFamily="34" charset="0"/>
                <a:cs typeface="Arial" panose="020B0604020202020204" pitchFamily="34" charset="0"/>
              </a:rPr>
              <a:t>?</a:t>
            </a:r>
            <a:br>
              <a:rPr lang="en-US" sz="1600" dirty="0" smtClean="0">
                <a:latin typeface="Arial" panose="020B0604020202020204" pitchFamily="34" charset="0"/>
                <a:cs typeface="Arial" panose="020B0604020202020204" pitchFamily="34" charset="0"/>
              </a:rPr>
            </a:br>
            <a:r>
              <a:rPr lang="en-US" sz="1800" b="1" dirty="0" smtClean="0">
                <a:latin typeface="Arial" panose="020B0604020202020204" pitchFamily="34" charset="0"/>
                <a:cs typeface="Arial" panose="020B0604020202020204" pitchFamily="34" charset="0"/>
              </a:rPr>
              <a:t>5g</a:t>
            </a:r>
            <a:r>
              <a:rPr lang="en-US" sz="1800" b="1" dirty="0">
                <a:latin typeface="Arial" panose="020B0604020202020204" pitchFamily="34" charset="0"/>
                <a:cs typeface="Arial" panose="020B0604020202020204" pitchFamily="34" charset="0"/>
              </a:rPr>
              <a:t>. </a:t>
            </a:r>
            <a:r>
              <a:rPr lang="en-US" sz="1800" b="1" dirty="0" smtClean="0">
                <a:latin typeface="Arial" panose="020B0604020202020204" pitchFamily="34" charset="0"/>
                <a:cs typeface="Arial" panose="020B0604020202020204" pitchFamily="34" charset="0"/>
              </a:rPr>
              <a:t>“Aversion”</a:t>
            </a:r>
            <a:endParaRPr lang="en-US" sz="1800" b="1" dirty="0">
              <a:latin typeface="Arial" panose="020B0604020202020204" pitchFamily="34" charset="0"/>
              <a:cs typeface="Arial" panose="020B0604020202020204" pitchFamily="34" charset="0"/>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322352697"/>
              </p:ext>
            </p:extLst>
          </p:nvPr>
        </p:nvGraphicFramePr>
        <p:xfrm>
          <a:off x="251520" y="1700808"/>
          <a:ext cx="8640960" cy="482453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97849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341784"/>
            <a:ext cx="8640960" cy="1143000"/>
          </a:xfrm>
        </p:spPr>
        <p:txBody>
          <a:bodyPr>
            <a:normAutofit/>
          </a:bodyPr>
          <a:lstStyle/>
          <a:p>
            <a:pPr algn="ctr"/>
            <a:r>
              <a:rPr lang="en-US" sz="1600" dirty="0" smtClean="0">
                <a:latin typeface="Arial" panose="020B0604020202020204" pitchFamily="34" charset="0"/>
                <a:cs typeface="Arial" panose="020B0604020202020204" pitchFamily="34" charset="0"/>
              </a:rPr>
              <a:t>What </a:t>
            </a:r>
            <a:r>
              <a:rPr lang="en-US" sz="1600" dirty="0">
                <a:latin typeface="Arial" panose="020B0604020202020204" pitchFamily="34" charset="0"/>
                <a:cs typeface="Arial" panose="020B0604020202020204" pitchFamily="34" charset="0"/>
              </a:rPr>
              <a:t>do you feel when you hear the news about immigrants coming to Europe (or to your countries) in the recent years</a:t>
            </a:r>
            <a:r>
              <a:rPr lang="en-US" sz="1600" dirty="0" smtClean="0">
                <a:latin typeface="Arial" panose="020B0604020202020204" pitchFamily="34" charset="0"/>
                <a:cs typeface="Arial" panose="020B0604020202020204" pitchFamily="34" charset="0"/>
              </a:rPr>
              <a:t>?</a:t>
            </a:r>
            <a:br>
              <a:rPr lang="en-US" sz="1600" dirty="0" smtClean="0">
                <a:latin typeface="Arial" panose="020B0604020202020204" pitchFamily="34" charset="0"/>
                <a:cs typeface="Arial" panose="020B0604020202020204" pitchFamily="34" charset="0"/>
              </a:rPr>
            </a:br>
            <a:r>
              <a:rPr lang="en-US" sz="1800" b="1" dirty="0">
                <a:latin typeface="Arial" panose="020B0604020202020204" pitchFamily="34" charset="0"/>
                <a:cs typeface="Arial" panose="020B0604020202020204" pitchFamily="34" charset="0"/>
              </a:rPr>
              <a:t>5h. </a:t>
            </a:r>
            <a:r>
              <a:rPr lang="en-US" sz="1800" b="1" dirty="0" smtClean="0">
                <a:latin typeface="Arial" panose="020B0604020202020204" pitchFamily="34" charset="0"/>
                <a:cs typeface="Arial" panose="020B0604020202020204" pitchFamily="34" charset="0"/>
              </a:rPr>
              <a:t>“Joy”</a:t>
            </a:r>
            <a:endParaRPr lang="el-GR" sz="1800" b="1" dirty="0">
              <a:latin typeface="Arial" panose="020B0604020202020204" pitchFamily="34" charset="0"/>
              <a:cs typeface="Arial" panose="020B0604020202020204" pitchFamily="34" charset="0"/>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2857958659"/>
              </p:ext>
            </p:extLst>
          </p:nvPr>
        </p:nvGraphicFramePr>
        <p:xfrm>
          <a:off x="323528" y="1700808"/>
          <a:ext cx="8496944" cy="482453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732362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23528" y="404664"/>
            <a:ext cx="8496944" cy="1143000"/>
          </a:xfrm>
        </p:spPr>
        <p:txBody>
          <a:bodyPr>
            <a:normAutofit/>
          </a:bodyPr>
          <a:lstStyle/>
          <a:p>
            <a:pPr algn="ctr"/>
            <a:r>
              <a:rPr lang="en-US" sz="1600" dirty="0" smtClean="0">
                <a:latin typeface="Arial" panose="020B0604020202020204" pitchFamily="34" charset="0"/>
                <a:cs typeface="Arial" panose="020B0604020202020204" pitchFamily="34" charset="0"/>
              </a:rPr>
              <a:t>What </a:t>
            </a:r>
            <a:r>
              <a:rPr lang="en-US" sz="1600" dirty="0">
                <a:latin typeface="Arial" panose="020B0604020202020204" pitchFamily="34" charset="0"/>
                <a:cs typeface="Arial" panose="020B0604020202020204" pitchFamily="34" charset="0"/>
              </a:rPr>
              <a:t>do you feel when you hear the news about immigrants coming to Europe (or to your countries) in the recent years</a:t>
            </a:r>
            <a:r>
              <a:rPr lang="en-US" sz="1600" dirty="0" smtClean="0">
                <a:latin typeface="Arial" panose="020B0604020202020204" pitchFamily="34" charset="0"/>
                <a:cs typeface="Arial" panose="020B0604020202020204" pitchFamily="34" charset="0"/>
              </a:rPr>
              <a:t>?</a:t>
            </a:r>
            <a:r>
              <a:rPr lang="el-GR" sz="1600" dirty="0" smtClean="0">
                <a:latin typeface="Arial" panose="020B0604020202020204" pitchFamily="34" charset="0"/>
                <a:cs typeface="Arial" panose="020B0604020202020204" pitchFamily="34" charset="0"/>
              </a:rPr>
              <a:t/>
            </a:r>
            <a:br>
              <a:rPr lang="el-GR" sz="1600" dirty="0" smtClean="0">
                <a:latin typeface="Arial" panose="020B0604020202020204" pitchFamily="34" charset="0"/>
                <a:cs typeface="Arial" panose="020B0604020202020204" pitchFamily="34" charset="0"/>
              </a:rPr>
            </a:br>
            <a:r>
              <a:rPr lang="en-US" sz="1800" b="1" dirty="0">
                <a:latin typeface="Arial" panose="020B0604020202020204" pitchFamily="34" charset="0"/>
                <a:cs typeface="Arial" panose="020B0604020202020204" pitchFamily="34" charset="0"/>
              </a:rPr>
              <a:t>5i. </a:t>
            </a:r>
            <a:r>
              <a:rPr lang="en-US" sz="1800" b="1" dirty="0" smtClean="0">
                <a:latin typeface="Arial" panose="020B0604020202020204" pitchFamily="34" charset="0"/>
                <a:cs typeface="Arial" panose="020B0604020202020204" pitchFamily="34" charset="0"/>
              </a:rPr>
              <a:t>“Anger”</a:t>
            </a:r>
            <a:endParaRPr lang="el-GR" sz="1800" b="1" dirty="0">
              <a:latin typeface="Arial" panose="020B0604020202020204" pitchFamily="34" charset="0"/>
              <a:cs typeface="Arial" panose="020B0604020202020204" pitchFamily="34" charset="0"/>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2648423469"/>
              </p:ext>
            </p:extLst>
          </p:nvPr>
        </p:nvGraphicFramePr>
        <p:xfrm>
          <a:off x="251520" y="1935163"/>
          <a:ext cx="8568952" cy="459018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824783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413792"/>
            <a:ext cx="8229600" cy="1143000"/>
          </a:xfrm>
        </p:spPr>
        <p:txBody>
          <a:bodyPr>
            <a:normAutofit/>
          </a:bodyPr>
          <a:lstStyle/>
          <a:p>
            <a:pPr algn="ctr"/>
            <a:r>
              <a:rPr lang="en-US" sz="1600" dirty="0" smtClean="0">
                <a:latin typeface="Arial" panose="020B0604020202020204" pitchFamily="34" charset="0"/>
                <a:cs typeface="Arial" panose="020B0604020202020204" pitchFamily="34" charset="0"/>
              </a:rPr>
              <a:t>What </a:t>
            </a:r>
            <a:r>
              <a:rPr lang="en-US" sz="1600" dirty="0">
                <a:latin typeface="Arial" panose="020B0604020202020204" pitchFamily="34" charset="0"/>
                <a:cs typeface="Arial" panose="020B0604020202020204" pitchFamily="34" charset="0"/>
              </a:rPr>
              <a:t>do you feel when you hear the news about immigrants coming to Europe (or to your countries) in the recent years</a:t>
            </a:r>
            <a:r>
              <a:rPr lang="en-US" sz="1600" dirty="0" smtClean="0">
                <a:latin typeface="Arial" panose="020B0604020202020204" pitchFamily="34" charset="0"/>
                <a:cs typeface="Arial" panose="020B0604020202020204" pitchFamily="34" charset="0"/>
              </a:rPr>
              <a:t>?</a:t>
            </a:r>
            <a:br>
              <a:rPr lang="en-US" sz="1600" dirty="0" smtClean="0">
                <a:latin typeface="Arial" panose="020B0604020202020204" pitchFamily="34" charset="0"/>
                <a:cs typeface="Arial" panose="020B0604020202020204" pitchFamily="34" charset="0"/>
              </a:rPr>
            </a:br>
            <a:r>
              <a:rPr lang="en-US" sz="1800" b="1" dirty="0">
                <a:latin typeface="Arial" panose="020B0604020202020204" pitchFamily="34" charset="0"/>
                <a:cs typeface="Arial" panose="020B0604020202020204" pitchFamily="34" charset="0"/>
              </a:rPr>
              <a:t>5j. </a:t>
            </a:r>
            <a:r>
              <a:rPr lang="en-US" sz="1800" b="1" dirty="0" smtClean="0">
                <a:latin typeface="Arial" panose="020B0604020202020204" pitchFamily="34" charset="0"/>
                <a:cs typeface="Arial" panose="020B0604020202020204" pitchFamily="34" charset="0"/>
              </a:rPr>
              <a:t>“Concern”</a:t>
            </a:r>
            <a:endParaRPr lang="el-GR" sz="1800" b="1" dirty="0">
              <a:latin typeface="Arial" panose="020B0604020202020204" pitchFamily="34" charset="0"/>
              <a:cs typeface="Arial" panose="020B0604020202020204" pitchFamily="34" charset="0"/>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913179117"/>
              </p:ext>
            </p:extLst>
          </p:nvPr>
        </p:nvGraphicFramePr>
        <p:xfrm>
          <a:off x="251520" y="1772816"/>
          <a:ext cx="8640960" cy="482453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374813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260648"/>
            <a:ext cx="8640960" cy="1143000"/>
          </a:xfrm>
        </p:spPr>
        <p:txBody>
          <a:bodyPr>
            <a:normAutofit/>
          </a:bodyPr>
          <a:lstStyle/>
          <a:p>
            <a:r>
              <a:rPr lang="en-US" sz="2000" dirty="0" smtClean="0">
                <a:latin typeface="Arial" panose="020B0604020202020204" pitchFamily="34" charset="0"/>
                <a:cs typeface="Arial" panose="020B0604020202020204" pitchFamily="34" charset="0"/>
              </a:rPr>
              <a:t>6. What </a:t>
            </a:r>
            <a:r>
              <a:rPr lang="en-US" sz="2000" dirty="0">
                <a:latin typeface="Arial" panose="020B0604020202020204" pitchFamily="34" charset="0"/>
                <a:cs typeface="Arial" panose="020B0604020202020204" pitchFamily="34" charset="0"/>
              </a:rPr>
              <a:t>is your level of knowledge about the phenomenon of migration in the recent years? Choose one answer which describes you best</a:t>
            </a:r>
            <a:r>
              <a:rPr lang="en-US" sz="2000" dirty="0" smtClean="0">
                <a:latin typeface="Arial" panose="020B0604020202020204" pitchFamily="34" charset="0"/>
                <a:cs typeface="Arial" panose="020B0604020202020204" pitchFamily="34" charset="0"/>
              </a:rPr>
              <a:t>.</a:t>
            </a:r>
            <a:endParaRPr lang="el-GR" sz="2000" dirty="0">
              <a:latin typeface="Arial" panose="020B0604020202020204" pitchFamily="34" charset="0"/>
              <a:cs typeface="Arial" panose="020B0604020202020204" pitchFamily="34" charset="0"/>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3392923710"/>
              </p:ext>
            </p:extLst>
          </p:nvPr>
        </p:nvGraphicFramePr>
        <p:xfrm>
          <a:off x="323528" y="1700808"/>
          <a:ext cx="8496944" cy="475252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318703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23528" y="548680"/>
            <a:ext cx="8568952" cy="852704"/>
          </a:xfrm>
        </p:spPr>
        <p:txBody>
          <a:bodyPr>
            <a:normAutofit/>
          </a:bodyPr>
          <a:lstStyle/>
          <a:p>
            <a:r>
              <a:rPr lang="en-US" sz="2000" dirty="0" smtClean="0">
                <a:latin typeface="Arial" panose="020B0604020202020204" pitchFamily="34" charset="0"/>
                <a:cs typeface="Arial" panose="020B0604020202020204" pitchFamily="34" charset="0"/>
              </a:rPr>
              <a:t>7. Would </a:t>
            </a:r>
            <a:r>
              <a:rPr lang="en-US" sz="2000" dirty="0">
                <a:latin typeface="Arial" panose="020B0604020202020204" pitchFamily="34" charset="0"/>
                <a:cs typeface="Arial" panose="020B0604020202020204" pitchFamily="34" charset="0"/>
              </a:rPr>
              <a:t>you be ready to actively help immigrants coming to your country in order to help them settle down in your </a:t>
            </a:r>
            <a:r>
              <a:rPr lang="en-US" sz="2000" dirty="0" smtClean="0">
                <a:latin typeface="Arial" panose="020B0604020202020204" pitchFamily="34" charset="0"/>
                <a:cs typeface="Arial" panose="020B0604020202020204" pitchFamily="34" charset="0"/>
              </a:rPr>
              <a:t>homeland?</a:t>
            </a:r>
            <a:endParaRPr lang="el-GR" sz="2000" dirty="0">
              <a:latin typeface="Arial" panose="020B0604020202020204" pitchFamily="34" charset="0"/>
              <a:cs typeface="Arial" panose="020B0604020202020204" pitchFamily="34" charset="0"/>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4071816322"/>
              </p:ext>
            </p:extLst>
          </p:nvPr>
        </p:nvGraphicFramePr>
        <p:xfrm>
          <a:off x="251520" y="1628800"/>
          <a:ext cx="8568952" cy="489654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03570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188640"/>
            <a:ext cx="8229600" cy="1143000"/>
          </a:xfrm>
        </p:spPr>
        <p:txBody>
          <a:bodyPr/>
          <a:lstStyle/>
          <a:p>
            <a:pPr algn="ctr"/>
            <a:r>
              <a:rPr lang="en-US" b="1" dirty="0" smtClean="0"/>
              <a:t>Age</a:t>
            </a:r>
            <a:endParaRPr lang="el-GR" b="1" dirty="0"/>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2752298301"/>
              </p:ext>
            </p:extLst>
          </p:nvPr>
        </p:nvGraphicFramePr>
        <p:xfrm>
          <a:off x="179512" y="1556792"/>
          <a:ext cx="8712968" cy="504055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36415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23528" y="548680"/>
            <a:ext cx="8568952" cy="1143000"/>
          </a:xfrm>
        </p:spPr>
        <p:txBody>
          <a:bodyPr>
            <a:normAutofit/>
          </a:bodyPr>
          <a:lstStyle/>
          <a:p>
            <a:r>
              <a:rPr lang="en-US" sz="2000" dirty="0" smtClean="0">
                <a:latin typeface="Arial" panose="020B0604020202020204" pitchFamily="34" charset="0"/>
                <a:cs typeface="Arial" panose="020B0604020202020204" pitchFamily="34" charset="0"/>
              </a:rPr>
              <a:t>8. What </a:t>
            </a:r>
            <a:r>
              <a:rPr lang="en-US" sz="2000" dirty="0">
                <a:latin typeface="Arial" panose="020B0604020202020204" pitchFamily="34" charset="0"/>
                <a:cs typeface="Arial" panose="020B0604020202020204" pitchFamily="34" charset="0"/>
              </a:rPr>
              <a:t>is your level of knowledge about the role of international institutions (European Union, United Nations, others) engaged in the problem of migration</a:t>
            </a:r>
            <a:r>
              <a:rPr lang="en-US" sz="2000" dirty="0" smtClean="0">
                <a:latin typeface="Arial" panose="020B0604020202020204" pitchFamily="34" charset="0"/>
                <a:cs typeface="Arial" panose="020B0604020202020204" pitchFamily="34" charset="0"/>
              </a:rPr>
              <a:t>?</a:t>
            </a:r>
            <a:endParaRPr lang="el-GR" sz="2000" dirty="0">
              <a:latin typeface="Arial" panose="020B0604020202020204" pitchFamily="34" charset="0"/>
              <a:cs typeface="Arial" panose="020B0604020202020204" pitchFamily="34" charset="0"/>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509044569"/>
              </p:ext>
            </p:extLst>
          </p:nvPr>
        </p:nvGraphicFramePr>
        <p:xfrm>
          <a:off x="251520" y="1935163"/>
          <a:ext cx="8640960" cy="466218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287894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23528" y="620688"/>
            <a:ext cx="8640960" cy="708688"/>
          </a:xfrm>
        </p:spPr>
        <p:txBody>
          <a:bodyPr>
            <a:normAutofit/>
          </a:bodyPr>
          <a:lstStyle/>
          <a:p>
            <a:r>
              <a:rPr lang="en-US" sz="2000" dirty="0" smtClean="0">
                <a:latin typeface="Arial" panose="020B0604020202020204" pitchFamily="34" charset="0"/>
                <a:cs typeface="Arial" panose="020B0604020202020204" pitchFamily="34" charset="0"/>
              </a:rPr>
              <a:t>9. Do </a:t>
            </a:r>
            <a:r>
              <a:rPr lang="en-US" sz="2000" dirty="0">
                <a:latin typeface="Arial" panose="020B0604020202020204" pitchFamily="34" charset="0"/>
                <a:cs typeface="Arial" panose="020B0604020202020204" pitchFamily="34" charset="0"/>
              </a:rPr>
              <a:t>you think that migration in contemporary Europe is a significant problem for you? Can it involve you personally</a:t>
            </a:r>
            <a:r>
              <a:rPr lang="en-US" sz="2000" dirty="0" smtClean="0">
                <a:latin typeface="Arial" panose="020B0604020202020204" pitchFamily="34" charset="0"/>
                <a:cs typeface="Arial" panose="020B0604020202020204" pitchFamily="34" charset="0"/>
              </a:rPr>
              <a:t>?</a:t>
            </a:r>
            <a:endParaRPr lang="el-GR" sz="2000" dirty="0">
              <a:latin typeface="Arial" panose="020B0604020202020204" pitchFamily="34" charset="0"/>
              <a:cs typeface="Arial" panose="020B0604020202020204" pitchFamily="34" charset="0"/>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1377596354"/>
              </p:ext>
            </p:extLst>
          </p:nvPr>
        </p:nvGraphicFramePr>
        <p:xfrm>
          <a:off x="251520" y="1628800"/>
          <a:ext cx="8640960" cy="496855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46163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704088"/>
            <a:ext cx="8568952" cy="852704"/>
          </a:xfrm>
        </p:spPr>
        <p:txBody>
          <a:bodyPr>
            <a:normAutofit/>
          </a:bodyPr>
          <a:lstStyle/>
          <a:p>
            <a:pPr algn="ctr"/>
            <a:r>
              <a:rPr lang="en-US" sz="1600" dirty="0" smtClean="0">
                <a:latin typeface="Arial" panose="020B0604020202020204" pitchFamily="34" charset="0"/>
                <a:cs typeface="Arial" panose="020B0604020202020204" pitchFamily="34" charset="0"/>
              </a:rPr>
              <a:t>Please </a:t>
            </a:r>
            <a:r>
              <a:rPr lang="en-US" sz="1600" dirty="0">
                <a:latin typeface="Arial" panose="020B0604020202020204" pitchFamily="34" charset="0"/>
                <a:cs typeface="Arial" panose="020B0604020202020204" pitchFamily="34" charset="0"/>
              </a:rPr>
              <a:t>rank the following statements to best describe your </a:t>
            </a:r>
            <a:r>
              <a:rPr lang="en-US" sz="1600" dirty="0" smtClean="0">
                <a:latin typeface="Arial" panose="020B0604020202020204" pitchFamily="34" charset="0"/>
                <a:cs typeface="Arial" panose="020B0604020202020204" pitchFamily="34" charset="0"/>
              </a:rPr>
              <a:t>thoughts  </a:t>
            </a:r>
            <a:br>
              <a:rPr lang="en-US" sz="1600" dirty="0" smtClean="0">
                <a:latin typeface="Arial" panose="020B0604020202020204" pitchFamily="34" charset="0"/>
                <a:cs typeface="Arial" panose="020B0604020202020204" pitchFamily="34" charset="0"/>
              </a:rPr>
            </a:br>
            <a:r>
              <a:rPr lang="en-US" sz="1800" b="1" dirty="0" smtClean="0">
                <a:latin typeface="Arial" panose="020B0604020202020204" pitchFamily="34" charset="0"/>
                <a:cs typeface="Arial" panose="020B0604020202020204" pitchFamily="34" charset="0"/>
              </a:rPr>
              <a:t>10a. “Immigrants </a:t>
            </a:r>
            <a:r>
              <a:rPr lang="en-US" sz="1800" b="1" dirty="0">
                <a:latin typeface="Arial" panose="020B0604020202020204" pitchFamily="34" charset="0"/>
                <a:cs typeface="Arial" panose="020B0604020202020204" pitchFamily="34" charset="0"/>
              </a:rPr>
              <a:t>are evil. They steal our jobs and do not get accustomed to our habits</a:t>
            </a:r>
            <a:r>
              <a:rPr lang="en-US" sz="1800" b="1" dirty="0" smtClean="0">
                <a:latin typeface="Arial" panose="020B0604020202020204" pitchFamily="34" charset="0"/>
                <a:cs typeface="Arial" panose="020B0604020202020204" pitchFamily="34" charset="0"/>
              </a:rPr>
              <a:t>.”</a:t>
            </a:r>
            <a:endParaRPr lang="el-GR" sz="1800" b="1" dirty="0">
              <a:latin typeface="Arial" panose="020B0604020202020204" pitchFamily="34" charset="0"/>
              <a:cs typeface="Arial" panose="020B0604020202020204" pitchFamily="34" charset="0"/>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862734565"/>
              </p:ext>
            </p:extLst>
          </p:nvPr>
        </p:nvGraphicFramePr>
        <p:xfrm>
          <a:off x="251520" y="1772816"/>
          <a:ext cx="8568952" cy="482453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311786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704088"/>
            <a:ext cx="8640960" cy="852704"/>
          </a:xfrm>
        </p:spPr>
        <p:txBody>
          <a:bodyPr>
            <a:normAutofit/>
          </a:bodyPr>
          <a:lstStyle/>
          <a:p>
            <a:pPr algn="ctr"/>
            <a:r>
              <a:rPr lang="en-US" sz="1600" dirty="0">
                <a:latin typeface="Arial" panose="020B0604020202020204" pitchFamily="34" charset="0"/>
                <a:cs typeface="Arial" panose="020B0604020202020204" pitchFamily="34" charset="0"/>
              </a:rPr>
              <a:t>	Please rank the following statements to best describe your </a:t>
            </a:r>
            <a:r>
              <a:rPr lang="en-US" sz="1600" dirty="0" smtClean="0">
                <a:latin typeface="Arial" panose="020B0604020202020204" pitchFamily="34" charset="0"/>
                <a:cs typeface="Arial" panose="020B0604020202020204" pitchFamily="34" charset="0"/>
              </a:rPr>
              <a:t>thoughts</a:t>
            </a:r>
            <a:br>
              <a:rPr lang="en-US" sz="1600" dirty="0" smtClean="0">
                <a:latin typeface="Arial" panose="020B0604020202020204" pitchFamily="34" charset="0"/>
                <a:cs typeface="Arial" panose="020B0604020202020204" pitchFamily="34" charset="0"/>
              </a:rPr>
            </a:br>
            <a:r>
              <a:rPr lang="en-US" sz="1800" b="1" dirty="0">
                <a:latin typeface="Arial" panose="020B0604020202020204" pitchFamily="34" charset="0"/>
                <a:cs typeface="Arial" panose="020B0604020202020204" pitchFamily="34" charset="0"/>
              </a:rPr>
              <a:t>10b. </a:t>
            </a:r>
            <a:r>
              <a:rPr lang="en-US" sz="1800" b="1" dirty="0" smtClean="0">
                <a:latin typeface="Arial" panose="020B0604020202020204" pitchFamily="34" charset="0"/>
                <a:cs typeface="Arial" panose="020B0604020202020204" pitchFamily="34" charset="0"/>
              </a:rPr>
              <a:t>“I </a:t>
            </a:r>
            <a:r>
              <a:rPr lang="en-US" sz="1800" b="1" dirty="0">
                <a:latin typeface="Arial" panose="020B0604020202020204" pitchFamily="34" charset="0"/>
                <a:cs typeface="Arial" panose="020B0604020202020204" pitchFamily="34" charset="0"/>
              </a:rPr>
              <a:t>feel compassion for immigrants, but their coming to Europe is highly risky and hazardous</a:t>
            </a:r>
            <a:r>
              <a:rPr lang="en-US" sz="1800" b="1" dirty="0" smtClean="0">
                <a:latin typeface="Arial" panose="020B0604020202020204" pitchFamily="34" charset="0"/>
                <a:cs typeface="Arial" panose="020B0604020202020204" pitchFamily="34" charset="0"/>
              </a:rPr>
              <a:t>.”</a:t>
            </a:r>
            <a:endParaRPr lang="el-GR" sz="1800" b="1" dirty="0">
              <a:latin typeface="Arial" panose="020B0604020202020204" pitchFamily="34" charset="0"/>
              <a:cs typeface="Arial" panose="020B0604020202020204" pitchFamily="34" charset="0"/>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3583512679"/>
              </p:ext>
            </p:extLst>
          </p:nvPr>
        </p:nvGraphicFramePr>
        <p:xfrm>
          <a:off x="251520" y="1935163"/>
          <a:ext cx="8640960" cy="466218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379358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620688"/>
            <a:ext cx="8640960" cy="924712"/>
          </a:xfrm>
        </p:spPr>
        <p:txBody>
          <a:bodyPr>
            <a:normAutofit/>
          </a:bodyPr>
          <a:lstStyle/>
          <a:p>
            <a:pPr algn="ctr"/>
            <a:r>
              <a:rPr lang="en-US" sz="1600" dirty="0">
                <a:latin typeface="Arial" panose="020B0604020202020204" pitchFamily="34" charset="0"/>
                <a:cs typeface="Arial" panose="020B0604020202020204" pitchFamily="34" charset="0"/>
              </a:rPr>
              <a:t>	Please rank the following statements to best describe your thoughts  </a:t>
            </a: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800" b="1" dirty="0">
                <a:latin typeface="Arial" panose="020B0604020202020204" pitchFamily="34" charset="0"/>
                <a:cs typeface="Arial" panose="020B0604020202020204" pitchFamily="34" charset="0"/>
              </a:rPr>
              <a:t>10c</a:t>
            </a:r>
            <a:r>
              <a:rPr lang="en-US" sz="1800" b="1" dirty="0" smtClean="0">
                <a:latin typeface="Arial" panose="020B0604020202020204" pitchFamily="34" charset="0"/>
                <a:cs typeface="Arial" panose="020B0604020202020204" pitchFamily="34" charset="0"/>
              </a:rPr>
              <a:t>. “Immigrants</a:t>
            </a:r>
            <a:r>
              <a:rPr lang="en-US" sz="1800" b="1" dirty="0">
                <a:latin typeface="Arial" panose="020B0604020202020204" pitchFamily="34" charset="0"/>
                <a:cs typeface="Arial" panose="020B0604020202020204" pitchFamily="34" charset="0"/>
              </a:rPr>
              <a:t>? Cool! They will enrich our society, which then will be more diverse and </a:t>
            </a:r>
            <a:r>
              <a:rPr lang="en-US" sz="1800" b="1" dirty="0" smtClean="0">
                <a:latin typeface="Arial" panose="020B0604020202020204" pitchFamily="34" charset="0"/>
                <a:cs typeface="Arial" panose="020B0604020202020204" pitchFamily="34" charset="0"/>
              </a:rPr>
              <a:t>colorful.”</a:t>
            </a:r>
            <a:endParaRPr lang="el-GR" sz="1800" b="1" dirty="0">
              <a:latin typeface="Arial" panose="020B0604020202020204" pitchFamily="34" charset="0"/>
              <a:cs typeface="Arial" panose="020B0604020202020204" pitchFamily="34" charset="0"/>
            </a:endParaRPr>
          </a:p>
        </p:txBody>
      </p:sp>
      <p:graphicFrame>
        <p:nvGraphicFramePr>
          <p:cNvPr id="5" name="Θέση περιεχομένου 4"/>
          <p:cNvGraphicFramePr>
            <a:graphicFrameLocks noGrp="1"/>
          </p:cNvGraphicFramePr>
          <p:nvPr>
            <p:ph idx="1"/>
            <p:extLst>
              <p:ext uri="{D42A27DB-BD31-4B8C-83A1-F6EECF244321}">
                <p14:modId xmlns:p14="http://schemas.microsoft.com/office/powerpoint/2010/main" val="481924348"/>
              </p:ext>
            </p:extLst>
          </p:nvPr>
        </p:nvGraphicFramePr>
        <p:xfrm>
          <a:off x="323528" y="1700808"/>
          <a:ext cx="8496944" cy="482453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606853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704088"/>
            <a:ext cx="8640960" cy="852704"/>
          </a:xfrm>
        </p:spPr>
        <p:txBody>
          <a:bodyPr>
            <a:normAutofit/>
          </a:bodyPr>
          <a:lstStyle/>
          <a:p>
            <a:pPr algn="ctr"/>
            <a:r>
              <a:rPr lang="en-US" sz="1600" dirty="0">
                <a:latin typeface="Arial" panose="020B0604020202020204" pitchFamily="34" charset="0"/>
                <a:cs typeface="Arial" panose="020B0604020202020204" pitchFamily="34" charset="0"/>
              </a:rPr>
              <a:t>	Please rank the following statements to best describe your </a:t>
            </a:r>
            <a:r>
              <a:rPr lang="en-US" sz="1600" dirty="0" smtClean="0">
                <a:latin typeface="Arial" panose="020B0604020202020204" pitchFamily="34" charset="0"/>
                <a:cs typeface="Arial" panose="020B0604020202020204" pitchFamily="34" charset="0"/>
              </a:rPr>
              <a:t>thoughts</a:t>
            </a:r>
            <a:br>
              <a:rPr lang="en-US" sz="1600" dirty="0" smtClean="0">
                <a:latin typeface="Arial" panose="020B0604020202020204" pitchFamily="34" charset="0"/>
                <a:cs typeface="Arial" panose="020B0604020202020204" pitchFamily="34" charset="0"/>
              </a:rPr>
            </a:br>
            <a:r>
              <a:rPr lang="en-US" sz="1800" b="1" dirty="0">
                <a:latin typeface="Arial" panose="020B0604020202020204" pitchFamily="34" charset="0"/>
                <a:cs typeface="Arial" panose="020B0604020202020204" pitchFamily="34" charset="0"/>
              </a:rPr>
              <a:t>10d. </a:t>
            </a:r>
            <a:r>
              <a:rPr lang="en-US" sz="1800" b="1" dirty="0" smtClean="0">
                <a:latin typeface="Arial" panose="020B0604020202020204" pitchFamily="34" charset="0"/>
                <a:cs typeface="Arial" panose="020B0604020202020204" pitchFamily="34" charset="0"/>
              </a:rPr>
              <a:t>“Migration </a:t>
            </a:r>
            <a:r>
              <a:rPr lang="en-US" sz="1800" b="1" dirty="0">
                <a:latin typeface="Arial" panose="020B0604020202020204" pitchFamily="34" charset="0"/>
                <a:cs typeface="Arial" panose="020B0604020202020204" pitchFamily="34" charset="0"/>
              </a:rPr>
              <a:t>has advantages and disadvantages for societies which welcome immigrants</a:t>
            </a:r>
            <a:r>
              <a:rPr lang="en-US" sz="1800" b="1" dirty="0" smtClean="0">
                <a:latin typeface="Arial" panose="020B0604020202020204" pitchFamily="34" charset="0"/>
                <a:cs typeface="Arial" panose="020B0604020202020204" pitchFamily="34" charset="0"/>
              </a:rPr>
              <a:t>.”</a:t>
            </a:r>
            <a:endParaRPr lang="el-GR" sz="1800" b="1" dirty="0">
              <a:latin typeface="Arial" panose="020B0604020202020204" pitchFamily="34" charset="0"/>
              <a:cs typeface="Arial" panose="020B0604020202020204" pitchFamily="34" charset="0"/>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2015627750"/>
              </p:ext>
            </p:extLst>
          </p:nvPr>
        </p:nvGraphicFramePr>
        <p:xfrm>
          <a:off x="179512" y="1700808"/>
          <a:ext cx="8712968" cy="489654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080783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23528" y="620688"/>
            <a:ext cx="8496944" cy="924712"/>
          </a:xfrm>
        </p:spPr>
        <p:txBody>
          <a:bodyPr>
            <a:normAutofit/>
          </a:bodyPr>
          <a:lstStyle/>
          <a:p>
            <a:pPr algn="ctr"/>
            <a:r>
              <a:rPr lang="en-US" sz="1600" dirty="0" smtClean="0">
                <a:latin typeface="Arial" panose="020B0604020202020204" pitchFamily="34" charset="0"/>
                <a:cs typeface="Arial" panose="020B0604020202020204" pitchFamily="34" charset="0"/>
              </a:rPr>
              <a:t>Please </a:t>
            </a:r>
            <a:r>
              <a:rPr lang="en-US" sz="1600" dirty="0">
                <a:latin typeface="Arial" panose="020B0604020202020204" pitchFamily="34" charset="0"/>
                <a:cs typeface="Arial" panose="020B0604020202020204" pitchFamily="34" charset="0"/>
              </a:rPr>
              <a:t>rank the following statements to best describe your </a:t>
            </a:r>
            <a:r>
              <a:rPr lang="en-US" sz="1600" dirty="0" smtClean="0">
                <a:latin typeface="Arial" panose="020B0604020202020204" pitchFamily="34" charset="0"/>
                <a:cs typeface="Arial" panose="020B0604020202020204" pitchFamily="34" charset="0"/>
              </a:rPr>
              <a:t>thoughts</a:t>
            </a:r>
            <a:br>
              <a:rPr lang="en-US" sz="1600" dirty="0" smtClean="0">
                <a:latin typeface="Arial" panose="020B0604020202020204" pitchFamily="34" charset="0"/>
                <a:cs typeface="Arial" panose="020B0604020202020204" pitchFamily="34" charset="0"/>
              </a:rPr>
            </a:br>
            <a:r>
              <a:rPr lang="en-US" sz="1800" b="1" dirty="0">
                <a:latin typeface="Arial" panose="020B0604020202020204" pitchFamily="34" charset="0"/>
                <a:cs typeface="Arial" panose="020B0604020202020204" pitchFamily="34" charset="0"/>
              </a:rPr>
              <a:t>10e. </a:t>
            </a:r>
            <a:r>
              <a:rPr lang="en-US" sz="1800" b="1" dirty="0" smtClean="0">
                <a:latin typeface="Arial" panose="020B0604020202020204" pitchFamily="34" charset="0"/>
                <a:cs typeface="Arial" panose="020B0604020202020204" pitchFamily="34" charset="0"/>
              </a:rPr>
              <a:t>“If </a:t>
            </a:r>
            <a:r>
              <a:rPr lang="en-US" sz="1800" b="1" dirty="0">
                <a:latin typeface="Arial" panose="020B0604020202020204" pitchFamily="34" charset="0"/>
                <a:cs typeface="Arial" panose="020B0604020202020204" pitchFamily="34" charset="0"/>
              </a:rPr>
              <a:t>it was up to me, I would tighten the borders and would not allow people from different cultures in</a:t>
            </a:r>
            <a:r>
              <a:rPr lang="en-US" sz="1800" b="1" dirty="0" smtClean="0">
                <a:latin typeface="Arial" panose="020B0604020202020204" pitchFamily="34" charset="0"/>
                <a:cs typeface="Arial" panose="020B0604020202020204" pitchFamily="34" charset="0"/>
              </a:rPr>
              <a:t>.”</a:t>
            </a:r>
            <a:endParaRPr lang="el-GR" sz="1800" b="1" dirty="0">
              <a:latin typeface="Arial" panose="020B0604020202020204" pitchFamily="34" charset="0"/>
              <a:cs typeface="Arial" panose="020B0604020202020204" pitchFamily="34" charset="0"/>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3369399523"/>
              </p:ext>
            </p:extLst>
          </p:nvPr>
        </p:nvGraphicFramePr>
        <p:xfrm>
          <a:off x="251520" y="1700808"/>
          <a:ext cx="8568952" cy="489654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035417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620688"/>
            <a:ext cx="8640960" cy="1143000"/>
          </a:xfrm>
        </p:spPr>
        <p:txBody>
          <a:bodyPr>
            <a:normAutofit/>
          </a:bodyPr>
          <a:lstStyle/>
          <a:p>
            <a:pPr algn="ctr"/>
            <a:r>
              <a:rPr lang="en-US" sz="1600" dirty="0" smtClean="0">
                <a:latin typeface="Arial" panose="020B0604020202020204" pitchFamily="34" charset="0"/>
                <a:cs typeface="Arial" panose="020B0604020202020204" pitchFamily="34" charset="0"/>
              </a:rPr>
              <a:t>Please </a:t>
            </a:r>
            <a:r>
              <a:rPr lang="en-US" sz="1600" dirty="0">
                <a:latin typeface="Arial" panose="020B0604020202020204" pitchFamily="34" charset="0"/>
                <a:cs typeface="Arial" panose="020B0604020202020204" pitchFamily="34" charset="0"/>
              </a:rPr>
              <a:t>rank the following statements to best describe your </a:t>
            </a:r>
            <a:r>
              <a:rPr lang="en-US" sz="1600" dirty="0" smtClean="0">
                <a:latin typeface="Arial" panose="020B0604020202020204" pitchFamily="34" charset="0"/>
                <a:cs typeface="Arial" panose="020B0604020202020204" pitchFamily="34" charset="0"/>
              </a:rPr>
              <a:t>thoughts</a:t>
            </a:r>
            <a:br>
              <a:rPr lang="en-US" sz="1600" dirty="0" smtClean="0">
                <a:latin typeface="Arial" panose="020B0604020202020204" pitchFamily="34" charset="0"/>
                <a:cs typeface="Arial" panose="020B0604020202020204" pitchFamily="34" charset="0"/>
              </a:rPr>
            </a:br>
            <a:r>
              <a:rPr lang="en-US" sz="1800" b="1" dirty="0">
                <a:latin typeface="Arial" panose="020B0604020202020204" pitchFamily="34" charset="0"/>
                <a:cs typeface="Arial" panose="020B0604020202020204" pitchFamily="34" charset="0"/>
              </a:rPr>
              <a:t>10f. </a:t>
            </a:r>
            <a:r>
              <a:rPr lang="en-US" sz="1800" b="1" dirty="0" smtClean="0">
                <a:latin typeface="Arial" panose="020B0604020202020204" pitchFamily="34" charset="0"/>
                <a:cs typeface="Arial" panose="020B0604020202020204" pitchFamily="34" charset="0"/>
              </a:rPr>
              <a:t>“Countries</a:t>
            </a:r>
            <a:r>
              <a:rPr lang="en-US" sz="1800" b="1" dirty="0">
                <a:latin typeface="Arial" panose="020B0604020202020204" pitchFamily="34" charset="0"/>
                <a:cs typeface="Arial" panose="020B0604020202020204" pitchFamily="34" charset="0"/>
              </a:rPr>
              <a:t>, in which there is wealth and peace, should welcome immigrants from poor and conflicted areas. This is what human solidarity means</a:t>
            </a:r>
            <a:r>
              <a:rPr lang="en-US" sz="1800" b="1" dirty="0" smtClean="0">
                <a:latin typeface="Arial" panose="020B0604020202020204" pitchFamily="34" charset="0"/>
                <a:cs typeface="Arial" panose="020B0604020202020204" pitchFamily="34" charset="0"/>
              </a:rPr>
              <a:t>.”</a:t>
            </a:r>
            <a:endParaRPr lang="el-GR" sz="1800" b="1" dirty="0">
              <a:latin typeface="Arial" panose="020B0604020202020204" pitchFamily="34" charset="0"/>
              <a:cs typeface="Arial" panose="020B0604020202020204" pitchFamily="34" charset="0"/>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2221492891"/>
              </p:ext>
            </p:extLst>
          </p:nvPr>
        </p:nvGraphicFramePr>
        <p:xfrm>
          <a:off x="251520" y="1935163"/>
          <a:ext cx="8640960" cy="466218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941358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620688"/>
            <a:ext cx="8640960" cy="924712"/>
          </a:xfrm>
        </p:spPr>
        <p:txBody>
          <a:bodyPr>
            <a:normAutofit/>
          </a:bodyPr>
          <a:lstStyle/>
          <a:p>
            <a:pPr algn="ctr"/>
            <a:r>
              <a:rPr lang="en-US" sz="1600" dirty="0">
                <a:latin typeface="Arial" panose="020B0604020202020204" pitchFamily="34" charset="0"/>
                <a:cs typeface="Arial" panose="020B0604020202020204" pitchFamily="34" charset="0"/>
              </a:rPr>
              <a:t>	Please rank the following statements to best describe your thoughts  </a:t>
            </a: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800" b="1" dirty="0">
                <a:latin typeface="Arial" panose="020B0604020202020204" pitchFamily="34" charset="0"/>
                <a:cs typeface="Arial" panose="020B0604020202020204" pitchFamily="34" charset="0"/>
              </a:rPr>
              <a:t>10g. </a:t>
            </a:r>
            <a:r>
              <a:rPr lang="en-US" sz="1800" b="1" dirty="0" smtClean="0">
                <a:latin typeface="Arial" panose="020B0604020202020204" pitchFamily="34" charset="0"/>
                <a:cs typeface="Arial" panose="020B0604020202020204" pitchFamily="34" charset="0"/>
              </a:rPr>
              <a:t>“Immigrants</a:t>
            </a:r>
            <a:r>
              <a:rPr lang="en-US" sz="1800" b="1" dirty="0">
                <a:latin typeface="Arial" panose="020B0604020202020204" pitchFamily="34" charset="0"/>
                <a:cs typeface="Arial" panose="020B0604020202020204" pitchFamily="34" charset="0"/>
              </a:rPr>
              <a:t>? I don’t care. It’s up to the government, politicians and NGOs</a:t>
            </a:r>
            <a:r>
              <a:rPr lang="en-US" sz="1800" b="1" dirty="0" smtClean="0">
                <a:latin typeface="Arial" panose="020B0604020202020204" pitchFamily="34" charset="0"/>
                <a:cs typeface="Arial" panose="020B0604020202020204" pitchFamily="34" charset="0"/>
              </a:rPr>
              <a:t>.”</a:t>
            </a:r>
            <a:endParaRPr lang="el-GR" sz="1800" b="1" dirty="0">
              <a:latin typeface="Arial" panose="020B0604020202020204" pitchFamily="34" charset="0"/>
              <a:cs typeface="Arial" panose="020B0604020202020204" pitchFamily="34" charset="0"/>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3025561722"/>
              </p:ext>
            </p:extLst>
          </p:nvPr>
        </p:nvGraphicFramePr>
        <p:xfrm>
          <a:off x="251520" y="1700808"/>
          <a:ext cx="8568952" cy="489654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080759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620688"/>
            <a:ext cx="8229600" cy="708688"/>
          </a:xfrm>
        </p:spPr>
        <p:txBody>
          <a:bodyPr>
            <a:normAutofit/>
          </a:bodyPr>
          <a:lstStyle/>
          <a:p>
            <a:pPr algn="ctr"/>
            <a:r>
              <a:rPr lang="en-US" sz="1600" dirty="0" smtClean="0">
                <a:latin typeface="Arial" panose="020B0604020202020204" pitchFamily="34" charset="0"/>
                <a:cs typeface="Arial" panose="020B0604020202020204" pitchFamily="34" charset="0"/>
              </a:rPr>
              <a:t>Please </a:t>
            </a:r>
            <a:r>
              <a:rPr lang="en-US" sz="1600" dirty="0">
                <a:latin typeface="Arial" panose="020B0604020202020204" pitchFamily="34" charset="0"/>
                <a:cs typeface="Arial" panose="020B0604020202020204" pitchFamily="34" charset="0"/>
              </a:rPr>
              <a:t>rank the following statements to best describe your </a:t>
            </a:r>
            <a:r>
              <a:rPr lang="en-US" sz="1600" dirty="0" smtClean="0">
                <a:latin typeface="Arial" panose="020B0604020202020204" pitchFamily="34" charset="0"/>
                <a:cs typeface="Arial" panose="020B0604020202020204" pitchFamily="34" charset="0"/>
              </a:rPr>
              <a:t>thoughts</a:t>
            </a:r>
            <a:br>
              <a:rPr lang="en-US" sz="1600" dirty="0" smtClean="0">
                <a:latin typeface="Arial" panose="020B0604020202020204" pitchFamily="34" charset="0"/>
                <a:cs typeface="Arial" panose="020B0604020202020204" pitchFamily="34" charset="0"/>
              </a:rPr>
            </a:br>
            <a:r>
              <a:rPr lang="en-US" sz="1800" b="1" dirty="0">
                <a:latin typeface="Arial" panose="020B0604020202020204" pitchFamily="34" charset="0"/>
                <a:cs typeface="Arial" panose="020B0604020202020204" pitchFamily="34" charset="0"/>
              </a:rPr>
              <a:t>10h. </a:t>
            </a:r>
            <a:r>
              <a:rPr lang="en-US" sz="1800" b="1" dirty="0" smtClean="0">
                <a:latin typeface="Arial" panose="020B0604020202020204" pitchFamily="34" charset="0"/>
                <a:cs typeface="Arial" panose="020B0604020202020204" pitchFamily="34" charset="0"/>
              </a:rPr>
              <a:t>“Syrian </a:t>
            </a:r>
            <a:r>
              <a:rPr lang="en-US" sz="1800" b="1" dirty="0">
                <a:latin typeface="Arial" panose="020B0604020202020204" pitchFamily="34" charset="0"/>
                <a:cs typeface="Arial" panose="020B0604020202020204" pitchFamily="34" charset="0"/>
              </a:rPr>
              <a:t>refugees can live in my </a:t>
            </a:r>
            <a:r>
              <a:rPr lang="en-US" sz="1800" b="1" dirty="0" smtClean="0">
                <a:latin typeface="Arial" panose="020B0604020202020204" pitchFamily="34" charset="0"/>
                <a:cs typeface="Arial" panose="020B0604020202020204" pitchFamily="34" charset="0"/>
              </a:rPr>
              <a:t>neighborhood.”</a:t>
            </a:r>
            <a:endParaRPr lang="el-GR" sz="1800" b="1" dirty="0">
              <a:latin typeface="Arial" panose="020B0604020202020204" pitchFamily="34" charset="0"/>
              <a:cs typeface="Arial" panose="020B0604020202020204" pitchFamily="34" charset="0"/>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3550963665"/>
              </p:ext>
            </p:extLst>
          </p:nvPr>
        </p:nvGraphicFramePr>
        <p:xfrm>
          <a:off x="251520" y="1556792"/>
          <a:ext cx="8640960" cy="496855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49868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188640"/>
            <a:ext cx="8229600" cy="1008112"/>
          </a:xfrm>
        </p:spPr>
        <p:txBody>
          <a:bodyPr>
            <a:normAutofit/>
          </a:bodyPr>
          <a:lstStyle/>
          <a:p>
            <a:pPr algn="ctr"/>
            <a:r>
              <a:rPr lang="en-US" dirty="0" smtClean="0"/>
              <a:t>Gender</a:t>
            </a:r>
            <a:endParaRPr lang="el-GR" dirty="0"/>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2509359877"/>
              </p:ext>
            </p:extLst>
          </p:nvPr>
        </p:nvGraphicFramePr>
        <p:xfrm>
          <a:off x="179512" y="1268760"/>
          <a:ext cx="8712968" cy="540060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007984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636680"/>
          </a:xfrm>
        </p:spPr>
        <p:txBody>
          <a:bodyPr>
            <a:normAutofit/>
          </a:bodyPr>
          <a:lstStyle/>
          <a:p>
            <a:pPr algn="ctr"/>
            <a:r>
              <a:rPr lang="en-US" sz="1600" dirty="0" smtClean="0">
                <a:latin typeface="Arial" panose="020B0604020202020204" pitchFamily="34" charset="0"/>
                <a:cs typeface="Arial" panose="020B0604020202020204" pitchFamily="34" charset="0"/>
              </a:rPr>
              <a:t>Please </a:t>
            </a:r>
            <a:r>
              <a:rPr lang="en-US" sz="1600" dirty="0">
                <a:latin typeface="Arial" panose="020B0604020202020204" pitchFamily="34" charset="0"/>
                <a:cs typeface="Arial" panose="020B0604020202020204" pitchFamily="34" charset="0"/>
              </a:rPr>
              <a:t>rank the following statements to best describe your thoughts  </a:t>
            </a: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800" b="1" dirty="0">
                <a:latin typeface="Arial" panose="020B0604020202020204" pitchFamily="34" charset="0"/>
                <a:cs typeface="Arial" panose="020B0604020202020204" pitchFamily="34" charset="0"/>
              </a:rPr>
              <a:t>10i. </a:t>
            </a:r>
            <a:r>
              <a:rPr lang="en-US" sz="1800" b="1" dirty="0" smtClean="0">
                <a:latin typeface="Arial" panose="020B0604020202020204" pitchFamily="34" charset="0"/>
                <a:cs typeface="Arial" panose="020B0604020202020204" pitchFamily="34" charset="0"/>
              </a:rPr>
              <a:t>“I </a:t>
            </a:r>
            <a:r>
              <a:rPr lang="en-US" sz="1800" b="1" dirty="0">
                <a:latin typeface="Arial" panose="020B0604020202020204" pitchFamily="34" charset="0"/>
                <a:cs typeface="Arial" panose="020B0604020202020204" pitchFamily="34" charset="0"/>
              </a:rPr>
              <a:t>can be in the same classroom with Syrian refugees</a:t>
            </a:r>
            <a:r>
              <a:rPr lang="en-US" sz="1800" b="1" dirty="0" smtClean="0">
                <a:latin typeface="Arial" panose="020B0604020202020204" pitchFamily="34" charset="0"/>
                <a:cs typeface="Arial" panose="020B0604020202020204" pitchFamily="34" charset="0"/>
              </a:rPr>
              <a:t>.”</a:t>
            </a:r>
            <a:endParaRPr lang="el-GR" sz="1800" b="1" dirty="0">
              <a:latin typeface="Arial" panose="020B0604020202020204" pitchFamily="34" charset="0"/>
              <a:cs typeface="Arial" panose="020B0604020202020204" pitchFamily="34" charset="0"/>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881079570"/>
              </p:ext>
            </p:extLst>
          </p:nvPr>
        </p:nvGraphicFramePr>
        <p:xfrm>
          <a:off x="323528" y="1556792"/>
          <a:ext cx="8496944" cy="496855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232707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548680"/>
            <a:ext cx="8229600" cy="708688"/>
          </a:xfrm>
        </p:spPr>
        <p:txBody>
          <a:bodyPr>
            <a:normAutofit/>
          </a:bodyPr>
          <a:lstStyle/>
          <a:p>
            <a:pPr algn="ctr"/>
            <a:r>
              <a:rPr lang="en-US" sz="1600" dirty="0" smtClean="0">
                <a:latin typeface="Arial" panose="020B0604020202020204" pitchFamily="34" charset="0"/>
                <a:cs typeface="Arial" panose="020B0604020202020204" pitchFamily="34" charset="0"/>
              </a:rPr>
              <a:t>Please </a:t>
            </a:r>
            <a:r>
              <a:rPr lang="en-US" sz="1600" dirty="0">
                <a:latin typeface="Arial" panose="020B0604020202020204" pitchFamily="34" charset="0"/>
                <a:cs typeface="Arial" panose="020B0604020202020204" pitchFamily="34" charset="0"/>
              </a:rPr>
              <a:t>rank the following statements to best describe your thoughts  </a:t>
            </a: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800" b="1" dirty="0">
                <a:latin typeface="Arial" panose="020B0604020202020204" pitchFamily="34" charset="0"/>
                <a:cs typeface="Arial" panose="020B0604020202020204" pitchFamily="34" charset="0"/>
              </a:rPr>
              <a:t>10j. </a:t>
            </a:r>
            <a:r>
              <a:rPr lang="en-US" sz="1800" b="1" dirty="0" smtClean="0">
                <a:latin typeface="Arial" panose="020B0604020202020204" pitchFamily="34" charset="0"/>
                <a:cs typeface="Arial" panose="020B0604020202020204" pitchFamily="34" charset="0"/>
              </a:rPr>
              <a:t>“I </a:t>
            </a:r>
            <a:r>
              <a:rPr lang="en-US" sz="1800" b="1" dirty="0">
                <a:latin typeface="Arial" panose="020B0604020202020204" pitchFamily="34" charset="0"/>
                <a:cs typeface="Arial" panose="020B0604020202020204" pitchFamily="34" charset="0"/>
              </a:rPr>
              <a:t>can live in the same house with Syrian refugees</a:t>
            </a:r>
            <a:r>
              <a:rPr lang="en-US" sz="1800" b="1" dirty="0" smtClean="0">
                <a:latin typeface="Arial" panose="020B0604020202020204" pitchFamily="34" charset="0"/>
                <a:cs typeface="Arial" panose="020B0604020202020204" pitchFamily="34" charset="0"/>
              </a:rPr>
              <a:t>.”</a:t>
            </a:r>
            <a:endParaRPr lang="el-GR" sz="1800" b="1" dirty="0">
              <a:latin typeface="Arial" panose="020B0604020202020204" pitchFamily="34" charset="0"/>
              <a:cs typeface="Arial" panose="020B0604020202020204" pitchFamily="34" charset="0"/>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3813508931"/>
              </p:ext>
            </p:extLst>
          </p:nvPr>
        </p:nvGraphicFramePr>
        <p:xfrm>
          <a:off x="251520" y="1628800"/>
          <a:ext cx="8640960" cy="489654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194738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476672"/>
            <a:ext cx="8640960" cy="1080120"/>
          </a:xfrm>
        </p:spPr>
        <p:txBody>
          <a:bodyPr>
            <a:normAutofit/>
          </a:bodyPr>
          <a:lstStyle/>
          <a:p>
            <a:pPr algn="ctr"/>
            <a:r>
              <a:rPr lang="en-US" sz="1600" dirty="0" smtClean="0">
                <a:latin typeface="Arial" panose="020B0604020202020204" pitchFamily="34" charset="0"/>
                <a:cs typeface="Arial" panose="020B0604020202020204" pitchFamily="34" charset="0"/>
              </a:rPr>
              <a:t>Please </a:t>
            </a:r>
            <a:r>
              <a:rPr lang="en-US" sz="1600" dirty="0">
                <a:latin typeface="Arial" panose="020B0604020202020204" pitchFamily="34" charset="0"/>
                <a:cs typeface="Arial" panose="020B0604020202020204" pitchFamily="34" charset="0"/>
              </a:rPr>
              <a:t>rank the following statements to best describe your </a:t>
            </a:r>
            <a:r>
              <a:rPr lang="en-US" sz="1600" dirty="0" smtClean="0">
                <a:latin typeface="Arial" panose="020B0604020202020204" pitchFamily="34" charset="0"/>
                <a:cs typeface="Arial" panose="020B0604020202020204" pitchFamily="34" charset="0"/>
              </a:rPr>
              <a:t>thoughts</a:t>
            </a:r>
            <a:r>
              <a:rPr lang="en-US" sz="1800" dirty="0">
                <a:latin typeface="Arial" panose="020B0604020202020204" pitchFamily="34" charset="0"/>
                <a:cs typeface="Arial" panose="020B0604020202020204" pitchFamily="34" charset="0"/>
              </a:rPr>
              <a:t/>
            </a:r>
            <a:br>
              <a:rPr lang="en-US" sz="1800" dirty="0">
                <a:latin typeface="Arial" panose="020B0604020202020204" pitchFamily="34" charset="0"/>
                <a:cs typeface="Arial" panose="020B0604020202020204" pitchFamily="34" charset="0"/>
              </a:rPr>
            </a:br>
            <a:r>
              <a:rPr lang="en-US" sz="1800" b="1" dirty="0">
                <a:latin typeface="Arial" panose="020B0604020202020204" pitchFamily="34" charset="0"/>
                <a:cs typeface="Arial" panose="020B0604020202020204" pitchFamily="34" charset="0"/>
              </a:rPr>
              <a:t>10k. </a:t>
            </a:r>
            <a:r>
              <a:rPr lang="en-US" sz="1800" b="1" dirty="0" smtClean="0">
                <a:latin typeface="Arial" panose="020B0604020202020204" pitchFamily="34" charset="0"/>
                <a:cs typeface="Arial" panose="020B0604020202020204" pitchFamily="34" charset="0"/>
              </a:rPr>
              <a:t>“I </a:t>
            </a:r>
            <a:r>
              <a:rPr lang="en-US" sz="1800" b="1" dirty="0">
                <a:latin typeface="Arial" panose="020B0604020202020204" pitchFamily="34" charset="0"/>
                <a:cs typeface="Arial" panose="020B0604020202020204" pitchFamily="34" charset="0"/>
              </a:rPr>
              <a:t>am annoyed when people talk in their own languages when we are together</a:t>
            </a:r>
            <a:r>
              <a:rPr lang="en-US" sz="1800" b="1" dirty="0" smtClean="0">
                <a:latin typeface="Arial" panose="020B0604020202020204" pitchFamily="34" charset="0"/>
                <a:cs typeface="Arial" panose="020B0604020202020204" pitchFamily="34" charset="0"/>
              </a:rPr>
              <a:t>.”</a:t>
            </a:r>
            <a:endParaRPr lang="el-GR" sz="1800" b="1" dirty="0">
              <a:latin typeface="Arial" panose="020B0604020202020204" pitchFamily="34" charset="0"/>
              <a:cs typeface="Arial" panose="020B0604020202020204" pitchFamily="34" charset="0"/>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3075097916"/>
              </p:ext>
            </p:extLst>
          </p:nvPr>
        </p:nvGraphicFramePr>
        <p:xfrm>
          <a:off x="251520" y="1700808"/>
          <a:ext cx="8568952" cy="489654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958263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23528" y="704088"/>
            <a:ext cx="8496944" cy="852704"/>
          </a:xfrm>
        </p:spPr>
        <p:txBody>
          <a:bodyPr>
            <a:normAutofit fontScale="90000"/>
          </a:bodyPr>
          <a:lstStyle/>
          <a:p>
            <a:pPr algn="ctr"/>
            <a:r>
              <a:rPr lang="en-US" sz="1800" dirty="0" smtClean="0">
                <a:latin typeface="Arial" panose="020B0604020202020204" pitchFamily="34" charset="0"/>
                <a:cs typeface="Arial" panose="020B0604020202020204" pitchFamily="34" charset="0"/>
              </a:rPr>
              <a:t>Please </a:t>
            </a:r>
            <a:r>
              <a:rPr lang="en-US" sz="1800" dirty="0">
                <a:latin typeface="Arial" panose="020B0604020202020204" pitchFamily="34" charset="0"/>
                <a:cs typeface="Arial" panose="020B0604020202020204" pitchFamily="34" charset="0"/>
              </a:rPr>
              <a:t>rank the following statements to best describe your </a:t>
            </a:r>
            <a:r>
              <a:rPr lang="en-US" sz="1800" dirty="0" smtClean="0">
                <a:latin typeface="Arial" panose="020B0604020202020204" pitchFamily="34" charset="0"/>
                <a:cs typeface="Arial" panose="020B0604020202020204" pitchFamily="34" charset="0"/>
              </a:rPr>
              <a:t>thoughts</a:t>
            </a:r>
            <a:br>
              <a:rPr lang="en-US" sz="1800" dirty="0" smtClean="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10l. </a:t>
            </a:r>
            <a:r>
              <a:rPr lang="en-US" sz="2000" b="1" dirty="0" smtClean="0">
                <a:latin typeface="Arial" panose="020B0604020202020204" pitchFamily="34" charset="0"/>
                <a:cs typeface="Arial" panose="020B0604020202020204" pitchFamily="34" charset="0"/>
              </a:rPr>
              <a:t>“Wearing </a:t>
            </a:r>
            <a:r>
              <a:rPr lang="en-US" sz="2000" b="1" dirty="0">
                <a:latin typeface="Arial" panose="020B0604020202020204" pitchFamily="34" charset="0"/>
                <a:cs typeface="Arial" panose="020B0604020202020204" pitchFamily="34" charset="0"/>
              </a:rPr>
              <a:t>burqa or </a:t>
            </a:r>
            <a:r>
              <a:rPr lang="en-US" sz="2000" b="1" dirty="0" err="1">
                <a:latin typeface="Arial" panose="020B0604020202020204" pitchFamily="34" charset="0"/>
                <a:cs typeface="Arial" panose="020B0604020202020204" pitchFamily="34" charset="0"/>
              </a:rPr>
              <a:t>imamah</a:t>
            </a:r>
            <a:r>
              <a:rPr lang="en-US" sz="2000" b="1" dirty="0">
                <a:latin typeface="Arial" panose="020B0604020202020204" pitchFamily="34" charset="0"/>
                <a:cs typeface="Arial" panose="020B0604020202020204" pitchFamily="34" charset="0"/>
              </a:rPr>
              <a:t> in shops, restaurants, or public buildings should be banned</a:t>
            </a:r>
            <a:r>
              <a:rPr lang="en-US" sz="2000" b="1" dirty="0" smtClean="0">
                <a:latin typeface="Arial" panose="020B0604020202020204" pitchFamily="34" charset="0"/>
                <a:cs typeface="Arial" panose="020B0604020202020204" pitchFamily="34" charset="0"/>
              </a:rPr>
              <a:t>.”</a:t>
            </a:r>
            <a:endParaRPr lang="el-GR" sz="2000" b="1" dirty="0">
              <a:latin typeface="Arial" panose="020B0604020202020204" pitchFamily="34" charset="0"/>
              <a:cs typeface="Arial" panose="020B0604020202020204" pitchFamily="34" charset="0"/>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2980649465"/>
              </p:ext>
            </p:extLst>
          </p:nvPr>
        </p:nvGraphicFramePr>
        <p:xfrm>
          <a:off x="251520" y="1700808"/>
          <a:ext cx="8568952" cy="482453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321077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620688"/>
            <a:ext cx="8568952" cy="924712"/>
          </a:xfrm>
        </p:spPr>
        <p:txBody>
          <a:bodyPr>
            <a:normAutofit/>
          </a:bodyPr>
          <a:lstStyle/>
          <a:p>
            <a:pPr algn="ctr"/>
            <a:r>
              <a:rPr lang="en-US" sz="1600" dirty="0" smtClean="0">
                <a:latin typeface="Arial" panose="020B0604020202020204" pitchFamily="34" charset="0"/>
                <a:cs typeface="Arial" panose="020B0604020202020204" pitchFamily="34" charset="0"/>
              </a:rPr>
              <a:t>Please </a:t>
            </a:r>
            <a:r>
              <a:rPr lang="en-US" sz="1600" dirty="0">
                <a:latin typeface="Arial" panose="020B0604020202020204" pitchFamily="34" charset="0"/>
                <a:cs typeface="Arial" panose="020B0604020202020204" pitchFamily="34" charset="0"/>
              </a:rPr>
              <a:t>rank the following statements to best describe your </a:t>
            </a:r>
            <a:r>
              <a:rPr lang="en-US" sz="1600" dirty="0" smtClean="0">
                <a:latin typeface="Arial" panose="020B0604020202020204" pitchFamily="34" charset="0"/>
                <a:cs typeface="Arial" panose="020B0604020202020204" pitchFamily="34" charset="0"/>
              </a:rPr>
              <a:t>thoughts</a:t>
            </a:r>
            <a:r>
              <a:rPr lang="el-GR" sz="1600" dirty="0" smtClean="0">
                <a:latin typeface="Arial" panose="020B0604020202020204" pitchFamily="34" charset="0"/>
                <a:cs typeface="Arial" panose="020B0604020202020204" pitchFamily="34" charset="0"/>
              </a:rPr>
              <a:t/>
            </a:r>
            <a:br>
              <a:rPr lang="el-GR" sz="1600" dirty="0" smtClean="0">
                <a:latin typeface="Arial" panose="020B0604020202020204" pitchFamily="34" charset="0"/>
                <a:cs typeface="Arial" panose="020B0604020202020204" pitchFamily="34" charset="0"/>
              </a:rPr>
            </a:br>
            <a:r>
              <a:rPr lang="en-US" sz="1800" b="1" dirty="0">
                <a:latin typeface="Arial" panose="020B0604020202020204" pitchFamily="34" charset="0"/>
                <a:cs typeface="Arial" panose="020B0604020202020204" pitchFamily="34" charset="0"/>
              </a:rPr>
              <a:t>10m. </a:t>
            </a:r>
            <a:r>
              <a:rPr lang="en-US" sz="1800" b="1" dirty="0" smtClean="0">
                <a:latin typeface="Arial" panose="020B0604020202020204" pitchFamily="34" charset="0"/>
                <a:cs typeface="Arial" panose="020B0604020202020204" pitchFamily="34" charset="0"/>
              </a:rPr>
              <a:t>“Any </a:t>
            </a:r>
            <a:r>
              <a:rPr lang="en-US" sz="1800" b="1" dirty="0">
                <a:latin typeface="Arial" panose="020B0604020202020204" pitchFamily="34" charset="0"/>
                <a:cs typeface="Arial" panose="020B0604020202020204" pitchFamily="34" charset="0"/>
              </a:rPr>
              <a:t>of my family members can get married to somebody who is  different </a:t>
            </a:r>
            <a:r>
              <a:rPr lang="en-US" sz="1800" b="1" dirty="0" smtClean="0">
                <a:latin typeface="Arial" panose="020B0604020202020204" pitchFamily="34" charset="0"/>
                <a:cs typeface="Arial" panose="020B0604020202020204" pitchFamily="34" charset="0"/>
              </a:rPr>
              <a:t>religions.”</a:t>
            </a:r>
            <a:endParaRPr lang="el-GR" sz="1800" b="1" dirty="0">
              <a:latin typeface="Arial" panose="020B0604020202020204" pitchFamily="34" charset="0"/>
              <a:cs typeface="Arial" panose="020B0604020202020204" pitchFamily="34" charset="0"/>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195738510"/>
              </p:ext>
            </p:extLst>
          </p:nvPr>
        </p:nvGraphicFramePr>
        <p:xfrm>
          <a:off x="323528" y="1700808"/>
          <a:ext cx="8496944" cy="482453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753057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852704"/>
          </a:xfrm>
        </p:spPr>
        <p:txBody>
          <a:bodyPr>
            <a:normAutofit/>
          </a:bodyPr>
          <a:lstStyle/>
          <a:p>
            <a:pPr algn="ctr"/>
            <a:r>
              <a:rPr lang="en-US" sz="1600" dirty="0" smtClean="0">
                <a:latin typeface="Arial" panose="020B0604020202020204" pitchFamily="34" charset="0"/>
                <a:cs typeface="Arial" panose="020B0604020202020204" pitchFamily="34" charset="0"/>
              </a:rPr>
              <a:t>Please </a:t>
            </a:r>
            <a:r>
              <a:rPr lang="en-US" sz="1600" dirty="0">
                <a:latin typeface="Arial" panose="020B0604020202020204" pitchFamily="34" charset="0"/>
                <a:cs typeface="Arial" panose="020B0604020202020204" pitchFamily="34" charset="0"/>
              </a:rPr>
              <a:t>rank the following statements to best describe your </a:t>
            </a:r>
            <a:r>
              <a:rPr lang="en-US" sz="1600" dirty="0" smtClean="0">
                <a:latin typeface="Arial" panose="020B0604020202020204" pitchFamily="34" charset="0"/>
                <a:cs typeface="Arial" panose="020B0604020202020204" pitchFamily="34" charset="0"/>
              </a:rPr>
              <a:t>thoughts</a:t>
            </a:r>
            <a:br>
              <a:rPr lang="en-US" sz="1600" dirty="0" smtClean="0">
                <a:latin typeface="Arial" panose="020B0604020202020204" pitchFamily="34" charset="0"/>
                <a:cs typeface="Arial" panose="020B0604020202020204" pitchFamily="34" charset="0"/>
              </a:rPr>
            </a:br>
            <a:r>
              <a:rPr lang="en-US" sz="1800" b="1" dirty="0">
                <a:latin typeface="Arial" panose="020B0604020202020204" pitchFamily="34" charset="0"/>
                <a:cs typeface="Arial" panose="020B0604020202020204" pitchFamily="34" charset="0"/>
              </a:rPr>
              <a:t>10n. </a:t>
            </a:r>
            <a:r>
              <a:rPr lang="en-US" sz="1800" b="1" dirty="0" smtClean="0">
                <a:latin typeface="Arial" panose="020B0604020202020204" pitchFamily="34" charset="0"/>
                <a:cs typeface="Arial" panose="020B0604020202020204" pitchFamily="34" charset="0"/>
              </a:rPr>
              <a:t>“I </a:t>
            </a:r>
            <a:r>
              <a:rPr lang="en-US" sz="1800" b="1" dirty="0">
                <a:latin typeface="Arial" panose="020B0604020202020204" pitchFamily="34" charset="0"/>
                <a:cs typeface="Arial" panose="020B0604020202020204" pitchFamily="34" charset="0"/>
              </a:rPr>
              <a:t>do care about people’s origin and background while choosing a friend</a:t>
            </a:r>
            <a:r>
              <a:rPr lang="en-US" sz="1800" b="1" dirty="0" smtClean="0">
                <a:latin typeface="Arial" panose="020B0604020202020204" pitchFamily="34" charset="0"/>
                <a:cs typeface="Arial" panose="020B0604020202020204" pitchFamily="34" charset="0"/>
              </a:rPr>
              <a:t>.”</a:t>
            </a:r>
            <a:endParaRPr lang="el-GR" sz="1800" b="1" dirty="0">
              <a:latin typeface="Arial" panose="020B0604020202020204" pitchFamily="34" charset="0"/>
              <a:cs typeface="Arial" panose="020B0604020202020204" pitchFamily="34" charset="0"/>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3779566473"/>
              </p:ext>
            </p:extLst>
          </p:nvPr>
        </p:nvGraphicFramePr>
        <p:xfrm>
          <a:off x="323528" y="1700808"/>
          <a:ext cx="8568952" cy="489654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724830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548680"/>
            <a:ext cx="8229600" cy="708688"/>
          </a:xfrm>
        </p:spPr>
        <p:txBody>
          <a:bodyPr>
            <a:normAutofit/>
          </a:bodyPr>
          <a:lstStyle/>
          <a:p>
            <a:pPr algn="ctr"/>
            <a:r>
              <a:rPr lang="en-US" sz="1600" dirty="0" smtClean="0">
                <a:latin typeface="Arial" panose="020B0604020202020204" pitchFamily="34" charset="0"/>
                <a:cs typeface="Arial" panose="020B0604020202020204" pitchFamily="34" charset="0"/>
              </a:rPr>
              <a:t>Please </a:t>
            </a:r>
            <a:r>
              <a:rPr lang="en-US" sz="1600" dirty="0">
                <a:latin typeface="Arial" panose="020B0604020202020204" pitchFamily="34" charset="0"/>
                <a:cs typeface="Arial" panose="020B0604020202020204" pitchFamily="34" charset="0"/>
              </a:rPr>
              <a:t>rank the following statements to best describe your </a:t>
            </a:r>
            <a:r>
              <a:rPr lang="en-US" sz="1600" dirty="0" smtClean="0">
                <a:latin typeface="Arial" panose="020B0604020202020204" pitchFamily="34" charset="0"/>
                <a:cs typeface="Arial" panose="020B0604020202020204" pitchFamily="34" charset="0"/>
              </a:rPr>
              <a:t>thoughts</a:t>
            </a:r>
            <a:br>
              <a:rPr lang="en-US" sz="1600" dirty="0" smtClean="0">
                <a:latin typeface="Arial" panose="020B0604020202020204" pitchFamily="34" charset="0"/>
                <a:cs typeface="Arial" panose="020B0604020202020204" pitchFamily="34" charset="0"/>
              </a:rPr>
            </a:br>
            <a:r>
              <a:rPr lang="en-US" sz="1800" b="1" dirty="0">
                <a:latin typeface="Arial" panose="020B0604020202020204" pitchFamily="34" charset="0"/>
                <a:cs typeface="Arial" panose="020B0604020202020204" pitchFamily="34" charset="0"/>
              </a:rPr>
              <a:t>10o. </a:t>
            </a:r>
            <a:r>
              <a:rPr lang="en-US" sz="1800" b="1" dirty="0" smtClean="0">
                <a:latin typeface="Arial" panose="020B0604020202020204" pitchFamily="34" charset="0"/>
                <a:cs typeface="Arial" panose="020B0604020202020204" pitchFamily="34" charset="0"/>
              </a:rPr>
              <a:t>“I </a:t>
            </a:r>
            <a:r>
              <a:rPr lang="en-US" sz="1800" b="1" dirty="0">
                <a:latin typeface="Arial" panose="020B0604020202020204" pitchFamily="34" charset="0"/>
                <a:cs typeface="Arial" panose="020B0604020202020204" pitchFamily="34" charset="0"/>
              </a:rPr>
              <a:t>support minorities in our society</a:t>
            </a:r>
            <a:r>
              <a:rPr lang="en-US" sz="1800" b="1" dirty="0" smtClean="0">
                <a:latin typeface="Arial" panose="020B0604020202020204" pitchFamily="34" charset="0"/>
                <a:cs typeface="Arial" panose="020B0604020202020204" pitchFamily="34" charset="0"/>
              </a:rPr>
              <a:t>.”</a:t>
            </a:r>
            <a:endParaRPr lang="el-GR" sz="1800" b="1" dirty="0">
              <a:latin typeface="Arial" panose="020B0604020202020204" pitchFamily="34" charset="0"/>
              <a:cs typeface="Arial" panose="020B0604020202020204" pitchFamily="34" charset="0"/>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4074129894"/>
              </p:ext>
            </p:extLst>
          </p:nvPr>
        </p:nvGraphicFramePr>
        <p:xfrm>
          <a:off x="323528" y="1556792"/>
          <a:ext cx="8496944" cy="496855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433494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476672"/>
            <a:ext cx="8229600" cy="996720"/>
          </a:xfrm>
        </p:spPr>
        <p:txBody>
          <a:bodyPr>
            <a:normAutofit/>
          </a:bodyPr>
          <a:lstStyle/>
          <a:p>
            <a:pPr algn="ctr"/>
            <a:r>
              <a:rPr lang="en-US" sz="5400" b="1" dirty="0" smtClean="0">
                <a:solidFill>
                  <a:srgbClr val="C00000"/>
                </a:solidFill>
              </a:rPr>
              <a:t>“MIGRANT”</a:t>
            </a:r>
            <a:endParaRPr lang="el-GR" sz="5400" b="1" dirty="0">
              <a:solidFill>
                <a:srgbClr val="C00000"/>
              </a:solidFill>
            </a:endParaRPr>
          </a:p>
        </p:txBody>
      </p:sp>
      <p:sp>
        <p:nvSpPr>
          <p:cNvPr id="3" name="Θέση περιεχομένου 2"/>
          <p:cNvSpPr>
            <a:spLocks noGrp="1"/>
          </p:cNvSpPr>
          <p:nvPr>
            <p:ph idx="1"/>
          </p:nvPr>
        </p:nvSpPr>
        <p:spPr/>
        <p:txBody>
          <a:bodyPr>
            <a:normAutofit/>
          </a:bodyPr>
          <a:lstStyle/>
          <a:p>
            <a:pPr marL="0" indent="0">
              <a:buNone/>
            </a:pPr>
            <a:r>
              <a:rPr lang="en-US" sz="2800" dirty="0" smtClean="0"/>
              <a:t>Coordinator: France – Chrystelle Leduc</a:t>
            </a:r>
          </a:p>
          <a:p>
            <a:pPr marL="0" indent="0">
              <a:buNone/>
            </a:pPr>
            <a:r>
              <a:rPr lang="en-US" sz="2800" dirty="0" smtClean="0"/>
              <a:t>Presentation </a:t>
            </a:r>
            <a:r>
              <a:rPr lang="en-US" sz="2800" smtClean="0"/>
              <a:t>of </a:t>
            </a:r>
            <a:r>
              <a:rPr lang="en-US" sz="2800" smtClean="0"/>
              <a:t>surveys: </a:t>
            </a:r>
            <a:r>
              <a:rPr lang="en-US" sz="2800" dirty="0" smtClean="0"/>
              <a:t>Greece – Sotiris Drivas</a:t>
            </a:r>
          </a:p>
          <a:p>
            <a:pPr marL="0" indent="0">
              <a:buNone/>
            </a:pPr>
            <a:r>
              <a:rPr lang="en-US" sz="2800" dirty="0" smtClean="0"/>
              <a:t>Responsible:  Italy – Antonio </a:t>
            </a:r>
            <a:r>
              <a:rPr lang="en-US" sz="2800" dirty="0" err="1" smtClean="0"/>
              <a:t>Carollo</a:t>
            </a:r>
            <a:endParaRPr lang="en-US" sz="2800" dirty="0"/>
          </a:p>
          <a:p>
            <a:pPr marL="0" indent="0">
              <a:buNone/>
            </a:pPr>
            <a:r>
              <a:rPr lang="en-US" sz="2800" dirty="0" smtClean="0"/>
              <a:t>                        Turkey – </a:t>
            </a:r>
            <a:r>
              <a:rPr lang="en-US" sz="2800" dirty="0" err="1" smtClean="0"/>
              <a:t>Yeliz</a:t>
            </a:r>
            <a:r>
              <a:rPr lang="en-US" sz="2800" dirty="0" smtClean="0"/>
              <a:t> Sumer</a:t>
            </a:r>
          </a:p>
          <a:p>
            <a:pPr marL="0" indent="0">
              <a:buNone/>
            </a:pPr>
            <a:r>
              <a:rPr lang="en-US" sz="2800" dirty="0"/>
              <a:t> </a:t>
            </a:r>
            <a:r>
              <a:rPr lang="en-US" sz="2800" dirty="0" smtClean="0"/>
              <a:t>                       Poland – </a:t>
            </a:r>
            <a:r>
              <a:rPr lang="en-US" sz="2800" dirty="0" err="1" smtClean="0"/>
              <a:t>Ekaterini</a:t>
            </a:r>
            <a:r>
              <a:rPr lang="en-US" sz="2800" dirty="0" smtClean="0"/>
              <a:t> Papas-</a:t>
            </a:r>
            <a:r>
              <a:rPr lang="en-US" sz="2800" dirty="0" err="1" smtClean="0"/>
              <a:t>Rotko</a:t>
            </a:r>
            <a:endParaRPr lang="en-US" sz="2800" dirty="0"/>
          </a:p>
          <a:p>
            <a:pPr marL="0" indent="0">
              <a:buNone/>
            </a:pPr>
            <a:r>
              <a:rPr lang="en-US" sz="2800" dirty="0" smtClean="0"/>
              <a:t>                        Norway – John </a:t>
            </a:r>
            <a:r>
              <a:rPr lang="en-US" sz="2800" dirty="0" err="1" smtClean="0"/>
              <a:t>Fleten</a:t>
            </a:r>
            <a:endParaRPr lang="el-GR" sz="2800" dirty="0"/>
          </a:p>
        </p:txBody>
      </p:sp>
    </p:spTree>
    <p:extLst>
      <p:ext uri="{BB962C8B-B14F-4D97-AF65-F5344CB8AC3E}">
        <p14:creationId xmlns:p14="http://schemas.microsoft.com/office/powerpoint/2010/main" val="1250804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116632"/>
            <a:ext cx="8229600" cy="1143000"/>
          </a:xfrm>
        </p:spPr>
        <p:txBody>
          <a:bodyPr/>
          <a:lstStyle/>
          <a:p>
            <a:pPr algn="ctr"/>
            <a:r>
              <a:rPr lang="en-US" dirty="0" smtClean="0"/>
              <a:t>Country</a:t>
            </a:r>
            <a:endParaRPr lang="el-GR" dirty="0"/>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1210547234"/>
              </p:ext>
            </p:extLst>
          </p:nvPr>
        </p:nvGraphicFramePr>
        <p:xfrm>
          <a:off x="457200" y="1484785"/>
          <a:ext cx="8229600" cy="48398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26388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548680"/>
            <a:ext cx="8229600" cy="1143000"/>
          </a:xfrm>
        </p:spPr>
        <p:txBody>
          <a:bodyPr>
            <a:noAutofit/>
          </a:bodyPr>
          <a:lstStyle/>
          <a:p>
            <a:pPr algn="just"/>
            <a:r>
              <a:rPr lang="en-US" sz="2400" dirty="0"/>
              <a:t>1. Have you ever participated in international projects or an international student exchange organized by the school or other institutions? Choose the answer which describes you best.</a:t>
            </a:r>
          </a:p>
        </p:txBody>
      </p:sp>
      <p:graphicFrame>
        <p:nvGraphicFramePr>
          <p:cNvPr id="6" name="Θέση περιεχομένου 5"/>
          <p:cNvGraphicFramePr>
            <a:graphicFrameLocks noGrp="1"/>
          </p:cNvGraphicFramePr>
          <p:nvPr>
            <p:ph idx="1"/>
            <p:extLst>
              <p:ext uri="{D42A27DB-BD31-4B8C-83A1-F6EECF244321}">
                <p14:modId xmlns:p14="http://schemas.microsoft.com/office/powerpoint/2010/main" val="4169831514"/>
              </p:ext>
            </p:extLst>
          </p:nvPr>
        </p:nvGraphicFramePr>
        <p:xfrm>
          <a:off x="251520" y="1935163"/>
          <a:ext cx="8640960" cy="466218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339342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3056867268"/>
              </p:ext>
            </p:extLst>
          </p:nvPr>
        </p:nvGraphicFramePr>
        <p:xfrm>
          <a:off x="251520" y="2204864"/>
          <a:ext cx="8640960" cy="438943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Πίνακας 5"/>
          <p:cNvGraphicFramePr>
            <a:graphicFrameLocks noGrp="1"/>
          </p:cNvGraphicFramePr>
          <p:nvPr>
            <p:extLst>
              <p:ext uri="{D42A27DB-BD31-4B8C-83A1-F6EECF244321}">
                <p14:modId xmlns:p14="http://schemas.microsoft.com/office/powerpoint/2010/main" val="3998601618"/>
              </p:ext>
            </p:extLst>
          </p:nvPr>
        </p:nvGraphicFramePr>
        <p:xfrm>
          <a:off x="179512" y="620688"/>
          <a:ext cx="8769340" cy="1285106"/>
        </p:xfrm>
        <a:graphic>
          <a:graphicData uri="http://schemas.openxmlformats.org/drawingml/2006/table">
            <a:tbl>
              <a:tblPr/>
              <a:tblGrid>
                <a:gridCol w="8769340"/>
              </a:tblGrid>
              <a:tr h="1285106">
                <a:tc>
                  <a:txBody>
                    <a:bodyPr/>
                    <a:lstStyle/>
                    <a:p>
                      <a:pPr algn="just" fontAlgn="ctr"/>
                      <a:r>
                        <a:rPr lang="en-US" sz="1600" b="0" i="0" u="none" strike="noStrike" dirty="0" smtClean="0">
                          <a:solidFill>
                            <a:schemeClr val="tx2"/>
                          </a:solidFill>
                          <a:effectLst/>
                          <a:latin typeface="Arial"/>
                        </a:rPr>
                        <a:t>Please </a:t>
                      </a:r>
                      <a:r>
                        <a:rPr lang="en-US" sz="1600" b="0" i="0" u="none" strike="noStrike" dirty="0">
                          <a:solidFill>
                            <a:schemeClr val="tx2"/>
                          </a:solidFill>
                          <a:effectLst/>
                          <a:latin typeface="Arial"/>
                        </a:rPr>
                        <a:t>rank the following statements, which influence group works, to best describe your own situation using scale of 1 to 5 where 1 means not at all true of me, 2 means slightly true of me, 3 moderately true of me, 4 very true of me and 5 completely true of me</a:t>
                      </a:r>
                      <a:r>
                        <a:rPr lang="en-US" sz="1800" b="0" i="0" u="none" strike="noStrike" dirty="0">
                          <a:solidFill>
                            <a:schemeClr val="tx2"/>
                          </a:solidFill>
                          <a:effectLst/>
                          <a:latin typeface="Arial"/>
                        </a:rPr>
                        <a:t>. </a:t>
                      </a:r>
                      <a:endParaRPr lang="en-US" sz="1800" b="0" i="0" u="none" strike="noStrike" dirty="0" smtClean="0">
                        <a:solidFill>
                          <a:schemeClr val="tx2"/>
                        </a:solidFill>
                        <a:effectLst/>
                        <a:latin typeface="Arial"/>
                      </a:endParaRPr>
                    </a:p>
                    <a:p>
                      <a:pPr algn="ctr" fontAlgn="ctr"/>
                      <a:r>
                        <a:rPr lang="en-US" sz="1800" b="0" i="0" u="none" strike="noStrike" dirty="0" smtClean="0">
                          <a:solidFill>
                            <a:schemeClr val="tx2"/>
                          </a:solidFill>
                          <a:effectLst/>
                          <a:latin typeface="Arial"/>
                        </a:rPr>
                        <a:t>“</a:t>
                      </a:r>
                      <a:r>
                        <a:rPr lang="en-US" sz="1800" b="1" i="0" u="none" strike="noStrike" dirty="0" smtClean="0">
                          <a:solidFill>
                            <a:schemeClr val="tx2"/>
                          </a:solidFill>
                          <a:effectLst/>
                          <a:latin typeface="Arial"/>
                        </a:rPr>
                        <a:t>2a. I </a:t>
                      </a:r>
                      <a:r>
                        <a:rPr lang="en-US" sz="1800" b="1" i="0" u="none" strike="noStrike" dirty="0">
                          <a:solidFill>
                            <a:schemeClr val="tx2"/>
                          </a:solidFill>
                          <a:effectLst/>
                          <a:latin typeface="Arial"/>
                        </a:rPr>
                        <a:t>have communication skills and I can formulate sentences </a:t>
                      </a:r>
                      <a:r>
                        <a:rPr lang="en-US" sz="1800" b="1" i="0" u="none" strike="noStrike" dirty="0" smtClean="0">
                          <a:solidFill>
                            <a:schemeClr val="tx2"/>
                          </a:solidFill>
                          <a:effectLst/>
                          <a:latin typeface="Arial"/>
                        </a:rPr>
                        <a:t>efficiently”</a:t>
                      </a:r>
                      <a:endParaRPr lang="en-US" sz="1800" b="0" i="0" u="none" strike="noStrike" dirty="0">
                        <a:solidFill>
                          <a:schemeClr val="tx2"/>
                        </a:solidFill>
                        <a:effectLst/>
                        <a:latin typeface="Arial"/>
                      </a:endParaRPr>
                    </a:p>
                  </a:txBody>
                  <a:tcPr marL="9525" marR="9525" marT="9525" marB="0" anchor="ctr">
                    <a:lnL>
                      <a:noFill/>
                    </a:lnL>
                    <a:lnR>
                      <a:noFill/>
                    </a:lnR>
                    <a:lnT>
                      <a:noFill/>
                    </a:lnT>
                    <a:lnB>
                      <a:noFill/>
                    </a:lnB>
                  </a:tcPr>
                </a:tc>
              </a:tr>
            </a:tbl>
          </a:graphicData>
        </a:graphic>
      </p:graphicFrame>
    </p:spTree>
    <p:extLst>
      <p:ext uri="{BB962C8B-B14F-4D97-AF65-F5344CB8AC3E}">
        <p14:creationId xmlns:p14="http://schemas.microsoft.com/office/powerpoint/2010/main" val="795840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548680"/>
            <a:ext cx="8229600" cy="1152128"/>
          </a:xfrm>
        </p:spPr>
        <p:txBody>
          <a:bodyPr>
            <a:normAutofit fontScale="90000"/>
          </a:bodyPr>
          <a:lstStyle/>
          <a:p>
            <a:pPr algn="ctr"/>
            <a:r>
              <a:rPr lang="en-US" sz="1800" dirty="0" smtClean="0">
                <a:latin typeface="Arial" panose="020B0604020202020204" pitchFamily="34" charset="0"/>
                <a:cs typeface="Arial" panose="020B0604020202020204" pitchFamily="34" charset="0"/>
              </a:rPr>
              <a:t>Please </a:t>
            </a:r>
            <a:r>
              <a:rPr lang="en-US" sz="1800" dirty="0">
                <a:latin typeface="Arial" panose="020B0604020202020204" pitchFamily="34" charset="0"/>
                <a:cs typeface="Arial" panose="020B0604020202020204" pitchFamily="34" charset="0"/>
              </a:rPr>
              <a:t>rank the following statements, which influence group works, to best describe your own situation using scale of 1 to 5 where 1 means not at all true of me, 2 means slightly true of me, 3 moderately true of me, 4 very true of me and 5 completely true of me. </a:t>
            </a:r>
            <a:r>
              <a:rPr lang="en-US" sz="1800" dirty="0" smtClean="0">
                <a:latin typeface="Arial" panose="020B0604020202020204" pitchFamily="34" charset="0"/>
                <a:cs typeface="Arial" panose="020B0604020202020204" pitchFamily="34" charset="0"/>
              </a:rPr>
              <a:t/>
            </a:r>
            <a:br>
              <a:rPr lang="en-US" sz="1800" dirty="0" smtClean="0">
                <a:latin typeface="Arial" panose="020B0604020202020204" pitchFamily="34" charset="0"/>
                <a:cs typeface="Arial" panose="020B0604020202020204" pitchFamily="34" charset="0"/>
              </a:rPr>
            </a:br>
            <a:r>
              <a:rPr lang="en-US" sz="2000" b="1" dirty="0" smtClean="0">
                <a:latin typeface="Arial" panose="020B0604020202020204" pitchFamily="34" charset="0"/>
                <a:cs typeface="Arial" panose="020B0604020202020204" pitchFamily="34" charset="0"/>
              </a:rPr>
              <a:t>“2b. I </a:t>
            </a:r>
            <a:r>
              <a:rPr lang="en-US" sz="2000" b="1" dirty="0">
                <a:latin typeface="Arial" panose="020B0604020202020204" pitchFamily="34" charset="0"/>
                <a:cs typeface="Arial" panose="020B0604020202020204" pitchFamily="34" charset="0"/>
              </a:rPr>
              <a:t>know foreign language(s</a:t>
            </a:r>
            <a:r>
              <a:rPr lang="en-US" sz="2000" b="1" dirty="0" smtClean="0">
                <a:latin typeface="Arial" panose="020B0604020202020204" pitchFamily="34" charset="0"/>
                <a:cs typeface="Arial" panose="020B0604020202020204" pitchFamily="34" charset="0"/>
              </a:rPr>
              <a:t>)”</a:t>
            </a:r>
            <a:endParaRPr lang="el-GR" sz="2000" b="1" dirty="0">
              <a:latin typeface="Arial" panose="020B0604020202020204" pitchFamily="34" charset="0"/>
              <a:cs typeface="Arial" panose="020B0604020202020204" pitchFamily="34" charset="0"/>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1721688077"/>
              </p:ext>
            </p:extLst>
          </p:nvPr>
        </p:nvGraphicFramePr>
        <p:xfrm>
          <a:off x="251520" y="1935163"/>
          <a:ext cx="8640960" cy="473419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74393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548680"/>
            <a:ext cx="8640960" cy="1143000"/>
          </a:xfrm>
        </p:spPr>
        <p:txBody>
          <a:bodyPr>
            <a:normAutofit fontScale="90000"/>
          </a:bodyPr>
          <a:lstStyle/>
          <a:p>
            <a:pPr algn="ctr"/>
            <a:r>
              <a:rPr lang="en-US" sz="1800" dirty="0" smtClean="0">
                <a:latin typeface="Arial" panose="020B0604020202020204" pitchFamily="34" charset="0"/>
                <a:cs typeface="Arial" panose="020B0604020202020204" pitchFamily="34" charset="0"/>
              </a:rPr>
              <a:t>Please </a:t>
            </a:r>
            <a:r>
              <a:rPr lang="en-US" sz="1800" dirty="0">
                <a:latin typeface="Arial" panose="020B0604020202020204" pitchFamily="34" charset="0"/>
                <a:cs typeface="Arial" panose="020B0604020202020204" pitchFamily="34" charset="0"/>
              </a:rPr>
              <a:t>rank the following statements, which influence group works, to best describe your own situation using scale of 1 to 5 where 1 means not at all true of me, 2 means slightly true of me, 3 moderately true of me, 4 very true of me and 5 completely true of me. </a:t>
            </a:r>
            <a:r>
              <a:rPr lang="en-US" sz="1800" dirty="0" smtClean="0">
                <a:latin typeface="Arial" panose="020B0604020202020204" pitchFamily="34" charset="0"/>
                <a:cs typeface="Arial" panose="020B0604020202020204" pitchFamily="34" charset="0"/>
              </a:rPr>
              <a:t/>
            </a:r>
            <a:br>
              <a:rPr lang="en-US" sz="1800" dirty="0" smtClean="0">
                <a:latin typeface="Arial" panose="020B0604020202020204" pitchFamily="34" charset="0"/>
                <a:cs typeface="Arial" panose="020B0604020202020204" pitchFamily="34" charset="0"/>
              </a:rPr>
            </a:br>
            <a:r>
              <a:rPr lang="en-US" sz="1800" b="1" dirty="0" smtClean="0">
                <a:latin typeface="Arial" panose="020B0604020202020204" pitchFamily="34" charset="0"/>
                <a:cs typeface="Arial" panose="020B0604020202020204" pitchFamily="34" charset="0"/>
              </a:rPr>
              <a:t>“</a:t>
            </a:r>
            <a:r>
              <a:rPr lang="en-US" sz="2000" b="1" dirty="0" smtClean="0">
                <a:latin typeface="Arial" panose="020B0604020202020204" pitchFamily="34" charset="0"/>
                <a:cs typeface="Arial" panose="020B0604020202020204" pitchFamily="34" charset="0"/>
              </a:rPr>
              <a:t>2c.I </a:t>
            </a:r>
            <a:r>
              <a:rPr lang="en-US" sz="2000" b="1" dirty="0">
                <a:latin typeface="Arial" panose="020B0604020202020204" pitchFamily="34" charset="0"/>
                <a:cs typeface="Arial" panose="020B0604020202020204" pitchFamily="34" charset="0"/>
              </a:rPr>
              <a:t>can use computers, smartphones, software and current </a:t>
            </a:r>
            <a:r>
              <a:rPr lang="en-US" sz="2000" b="1" dirty="0" smtClean="0">
                <a:latin typeface="Arial" panose="020B0604020202020204" pitchFamily="34" charset="0"/>
                <a:cs typeface="Arial" panose="020B0604020202020204" pitchFamily="34" charset="0"/>
              </a:rPr>
              <a:t>applications”</a:t>
            </a:r>
            <a:endParaRPr lang="el-GR" sz="2000" b="1" dirty="0">
              <a:latin typeface="Arial" panose="020B0604020202020204" pitchFamily="34" charset="0"/>
              <a:cs typeface="Arial" panose="020B0604020202020204" pitchFamily="34" charset="0"/>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1245455569"/>
              </p:ext>
            </p:extLst>
          </p:nvPr>
        </p:nvGraphicFramePr>
        <p:xfrm>
          <a:off x="457200" y="1935163"/>
          <a:ext cx="8229600" cy="466218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843881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Flow</Template>
  <TotalTime>3327</TotalTime>
  <Words>1112</Words>
  <Application>Microsoft Office PowerPoint</Application>
  <PresentationFormat>Προβολή στην οθόνη (4:3)</PresentationFormat>
  <Paragraphs>66</Paragraphs>
  <Slides>47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47</vt:i4>
      </vt:variant>
    </vt:vector>
  </HeadingPairs>
  <TitlesOfParts>
    <vt:vector size="48" baseType="lpstr">
      <vt:lpstr>Ροή</vt:lpstr>
      <vt:lpstr>“MIGRANT” Many Immigrants Go and/or Return to/from Another National Territory</vt:lpstr>
      <vt:lpstr>Profile of the Surveys</vt:lpstr>
      <vt:lpstr>Age</vt:lpstr>
      <vt:lpstr>Gender</vt:lpstr>
      <vt:lpstr>Country</vt:lpstr>
      <vt:lpstr>1. Have you ever participated in international projects or an international student exchange organized by the school or other institutions? Choose the answer which describes you best.</vt:lpstr>
      <vt:lpstr>Παρουσίαση του PowerPoint</vt:lpstr>
      <vt:lpstr>Please rank the following statements, which influence group works, to best describe your own situation using scale of 1 to 5 where 1 means not at all true of me, 2 means slightly true of me, 3 moderately true of me, 4 very true of me and 5 completely true of me.  “2b. I know foreign language(s)”</vt:lpstr>
      <vt:lpstr>Please rank the following statements, which influence group works, to best describe your own situation using scale of 1 to 5 where 1 means not at all true of me, 2 means slightly true of me, 3 moderately true of me, 4 very true of me and 5 completely true of me.  “2c.I can use computers, smartphones, software and current applications”</vt:lpstr>
      <vt:lpstr>        Please rank the following statements, which influence group works, to best describe your own situation using scale of 1 to 5 where 1 means not at all true of me, 2 means slightly true of me, 3 moderately true of me, 4 very true of me and 5 completely true of me.  “2d. I am a careful listener”</vt:lpstr>
      <vt:lpstr>Please rank the following statements, which influence group works, to best describe your own situation using scale of 1 to 5 where 1 means not at all true of me, 2 means slightly true of me, 3 moderately true of me, 4 very true of me and 5 completely true of me.  “2e. I am able to place myself in the interlocutor’s position”</vt:lpstr>
      <vt:lpstr>Please rank the following statements, which influence group works, to best describe your own situation using scale of 1 to 5 where 1 means not at all true of me, 2 means slightly true of me, 3 moderately true of me, 4 very true of me and 5 completely true of me.  “2f. I am open-minded for other people’s ideas”</vt:lpstr>
      <vt:lpstr>Please rank the following statements, which influence group works, to best describe your own situation using scale of 1 to 5 where 1 means not at all true of me, 2 means slightly true of me, 3 moderately true of me, 4 very true of me and 5 completely true of me. “2g. I can understand the expectations and attitudes of the co-participants” </vt:lpstr>
      <vt:lpstr>"Please rank the following statements, which influence group works, to best describe your own situation using scale of 1 to 5 where 1 means not at all true of me, 2 means slightly true of me, 3 moderately true of me, 4 very true of me and 5 completely true of me.  “2h. I can work with a group and take part in different steps of group working effectively”</vt:lpstr>
      <vt:lpstr>Please rank the following statements, which influence group works, to best describe your own situation using scale of 1 to 5 where 1 means not at all true of me, 2 means slightly true of me, 3 moderately true of me, 4 very true of me and 5 completely true of me.  “2i. I have self-discipline, honesty in completing tasks among the group” </vt:lpstr>
      <vt:lpstr>"3. I am aware of the cultural similarities and differences among our partner countries."</vt:lpstr>
      <vt:lpstr>Describe your level of acceptance for the phenomenon of immigration to European countries.  4. What do you feel when you hear the news about immigrants coming to Europe in the recent years?</vt:lpstr>
      <vt:lpstr>What do you feel when you hear the news about immigrants coming to Europe (or to your countries) in the recent years?   5a. “Anxiety”</vt:lpstr>
      <vt:lpstr>What do you feel when you hear the news about immigrants coming to Europe (or to your countries) in the recent years?   5b. “Reluctance”</vt:lpstr>
      <vt:lpstr>What do you feel when you hear the news about immigrants coming to Europe (or to your countries) in the recent years?   5c. “Curiosity”</vt:lpstr>
      <vt:lpstr>What do you feel when you hear the news about immigrants coming to Europe (or to your countries) in the recent years?   5d. “Sadness”</vt:lpstr>
      <vt:lpstr>What do you feel when you hear the news about immigrants coming to Europe (or to your countries) in the recent years?   5e. “Fear”</vt:lpstr>
      <vt:lpstr>What do you feel when you hear the news about immigrants coming to Europe (or to your countries) in the recent years?  5f. “Compassion”</vt:lpstr>
      <vt:lpstr>What do you feel when you hear the news about immigrants coming to Europe (or to your countries) in the recent years? 5g. “Aversion”</vt:lpstr>
      <vt:lpstr>What do you feel when you hear the news about immigrants coming to Europe (or to your countries) in the recent years? 5h. “Joy”</vt:lpstr>
      <vt:lpstr>What do you feel when you hear the news about immigrants coming to Europe (or to your countries) in the recent years? 5i. “Anger”</vt:lpstr>
      <vt:lpstr>What do you feel when you hear the news about immigrants coming to Europe (or to your countries) in the recent years? 5j. “Concern”</vt:lpstr>
      <vt:lpstr>6. What is your level of knowledge about the phenomenon of migration in the recent years? Choose one answer which describes you best.</vt:lpstr>
      <vt:lpstr>7. Would you be ready to actively help immigrants coming to your country in order to help them settle down in your homeland?</vt:lpstr>
      <vt:lpstr>8. What is your level of knowledge about the role of international institutions (European Union, United Nations, others) engaged in the problem of migration?</vt:lpstr>
      <vt:lpstr>9. Do you think that migration in contemporary Europe is a significant problem for you? Can it involve you personally?</vt:lpstr>
      <vt:lpstr>Please rank the following statements to best describe your thoughts   10a. “Immigrants are evil. They steal our jobs and do not get accustomed to our habits.”</vt:lpstr>
      <vt:lpstr> Please rank the following statements to best describe your thoughts 10b. “I feel compassion for immigrants, but their coming to Europe is highly risky and hazardous.”</vt:lpstr>
      <vt:lpstr> Please rank the following statements to best describe your thoughts   10c. “Immigrants? Cool! They will enrich our society, which then will be more diverse and colorful.”</vt:lpstr>
      <vt:lpstr> Please rank the following statements to best describe your thoughts 10d. “Migration has advantages and disadvantages for societies which welcome immigrants.”</vt:lpstr>
      <vt:lpstr>Please rank the following statements to best describe your thoughts 10e. “If it was up to me, I would tighten the borders and would not allow people from different cultures in.”</vt:lpstr>
      <vt:lpstr>Please rank the following statements to best describe your thoughts 10f. “Countries, in which there is wealth and peace, should welcome immigrants from poor and conflicted areas. This is what human solidarity means.”</vt:lpstr>
      <vt:lpstr> Please rank the following statements to best describe your thoughts   10g. “Immigrants? I don’t care. It’s up to the government, politicians and NGOs.”</vt:lpstr>
      <vt:lpstr>Please rank the following statements to best describe your thoughts 10h. “Syrian refugees can live in my neighborhood.”</vt:lpstr>
      <vt:lpstr>Please rank the following statements to best describe your thoughts   10i. “I can be in the same classroom with Syrian refugees.”</vt:lpstr>
      <vt:lpstr>Please rank the following statements to best describe your thoughts   10j. “I can live in the same house with Syrian refugees.”</vt:lpstr>
      <vt:lpstr>Please rank the following statements to best describe your thoughts 10k. “I am annoyed when people talk in their own languages when we are together.”</vt:lpstr>
      <vt:lpstr>Please rank the following statements to best describe your thoughts 10l. “Wearing burqa or imamah in shops, restaurants, or public buildings should be banned.”</vt:lpstr>
      <vt:lpstr>Please rank the following statements to best describe your thoughts 10m. “Any of my family members can get married to somebody who is  different religions.”</vt:lpstr>
      <vt:lpstr>Please rank the following statements to best describe your thoughts 10n. “I do care about people’s origin and background while choosing a friend.”</vt:lpstr>
      <vt:lpstr>Please rank the following statements to best describe your thoughts 10o. “I support minorities in our society.”</vt:lpstr>
      <vt:lpstr>“MIGRANT”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Σωτήρης</dc:creator>
  <cp:lastModifiedBy>Σωτήρης</cp:lastModifiedBy>
  <cp:revision>92</cp:revision>
  <dcterms:created xsi:type="dcterms:W3CDTF">2018-07-05T07:43:29Z</dcterms:created>
  <dcterms:modified xsi:type="dcterms:W3CDTF">2018-09-10T11:22:37Z</dcterms:modified>
</cp:coreProperties>
</file>