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4" r:id="rId2"/>
    <p:sldId id="256" r:id="rId3"/>
    <p:sldId id="272" r:id="rId4"/>
    <p:sldId id="273" r:id="rId5"/>
    <p:sldId id="275" r:id="rId6"/>
    <p:sldId id="276" r:id="rId7"/>
    <p:sldId id="277" r:id="rId8"/>
    <p:sldId id="278" r:id="rId9"/>
    <p:sldId id="279" r:id="rId10"/>
    <p:sldId id="282" r:id="rId11"/>
    <p:sldId id="280" r:id="rId12"/>
    <p:sldId id="283" r:id="rId13"/>
    <p:sldId id="284" r:id="rId14"/>
    <p:sldId id="263" r:id="rId15"/>
    <p:sldId id="285" r:id="rId16"/>
    <p:sldId id="286" r:id="rId17"/>
    <p:sldId id="287" r:id="rId18"/>
    <p:sldId id="271" r:id="rId19"/>
    <p:sldId id="289" r:id="rId20"/>
    <p:sldId id="288"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5CE7056F-A93C-4340-BCF5-508E88B4B736}" type="datetimeFigureOut">
              <a:rPr lang="el-GR" smtClean="0"/>
              <a:pPr/>
              <a:t>31/10/2017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2281242-328C-4A29-9BF9-B0D612B9B83F}" type="slidenum">
              <a:rPr lang="el-GR" smtClean="0"/>
              <a:pPr/>
              <a:t>‹#›</a:t>
            </a:fld>
            <a:endParaRPr lang="el-G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E7056F-A93C-4340-BCF5-508E88B4B736}" type="datetimeFigureOut">
              <a:rPr lang="el-GR" smtClean="0"/>
              <a:pPr/>
              <a:t>31/10/2017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2281242-328C-4A29-9BF9-B0D612B9B83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E7056F-A93C-4340-BCF5-508E88B4B736}" type="datetimeFigureOut">
              <a:rPr lang="el-GR" smtClean="0"/>
              <a:pPr/>
              <a:t>31/10/2017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2281242-328C-4A29-9BF9-B0D612B9B83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5CE7056F-A93C-4340-BCF5-508E88B4B736}" type="datetimeFigureOut">
              <a:rPr lang="el-GR" smtClean="0"/>
              <a:pPr/>
              <a:t>31/10/2017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2281242-328C-4A29-9BF9-B0D612B9B83F}" type="slidenum">
              <a:rPr lang="el-GR" smtClean="0"/>
              <a:pPr/>
              <a:t>‹#›</a:t>
            </a:fld>
            <a:endParaRPr lang="el-GR"/>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E7056F-A93C-4340-BCF5-508E88B4B736}" type="datetimeFigureOut">
              <a:rPr lang="el-GR" smtClean="0"/>
              <a:pPr/>
              <a:t>31/10/2017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2281242-328C-4A29-9BF9-B0D612B9B83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5CE7056F-A93C-4340-BCF5-508E88B4B736}" type="datetimeFigureOut">
              <a:rPr lang="el-GR" smtClean="0"/>
              <a:pPr/>
              <a:t>31/10/2017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2281242-328C-4A29-9BF9-B0D612B9B83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CE7056F-A93C-4340-BCF5-508E88B4B736}" type="datetimeFigureOut">
              <a:rPr lang="el-GR" smtClean="0"/>
              <a:pPr/>
              <a:t>31/10/2017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2281242-328C-4A29-9BF9-B0D612B9B83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E7056F-A93C-4340-BCF5-508E88B4B736}" type="datetimeFigureOut">
              <a:rPr lang="el-GR" smtClean="0"/>
              <a:pPr/>
              <a:t>31/10/2017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2281242-328C-4A29-9BF9-B0D612B9B83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7056F-A93C-4340-BCF5-508E88B4B736}" type="datetimeFigureOut">
              <a:rPr lang="el-GR" smtClean="0"/>
              <a:pPr/>
              <a:t>31/10/2017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2281242-328C-4A29-9BF9-B0D612B9B83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E7056F-A93C-4340-BCF5-508E88B4B736}" type="datetimeFigureOut">
              <a:rPr lang="el-GR" smtClean="0"/>
              <a:pPr/>
              <a:t>31/10/2017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2281242-328C-4A29-9BF9-B0D612B9B83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E7056F-A93C-4340-BCF5-508E88B4B736}" type="datetimeFigureOut">
              <a:rPr lang="el-GR" smtClean="0"/>
              <a:pPr/>
              <a:t>31/10/2017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2281242-328C-4A29-9BF9-B0D612B9B83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5CE7056F-A93C-4340-BCF5-508E88B4B736}" type="datetimeFigureOut">
              <a:rPr lang="el-GR" smtClean="0"/>
              <a:pPr/>
              <a:t>31/10/2017</a:t>
            </a:fld>
            <a:endParaRPr lang="el-G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l-G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42281242-328C-4A29-9BF9-B0D612B9B83F}"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latin typeface="Comic Sans MS" pitchFamily="66" charset="0"/>
              </a:rPr>
              <a:t>How we deal with racism and xenophobia</a:t>
            </a:r>
            <a:endParaRPr lang="el-GR" sz="4000" dirty="0">
              <a:latin typeface="Comic Sans MS" pitchFamily="66" charset="0"/>
            </a:endParaRPr>
          </a:p>
        </p:txBody>
      </p:sp>
      <p:pic>
        <p:nvPicPr>
          <p:cNvPr id="1026" name="Picture 2"/>
          <p:cNvPicPr>
            <a:picLocks noGrp="1" noChangeAspect="1" noChangeArrowheads="1"/>
          </p:cNvPicPr>
          <p:nvPr>
            <p:ph sz="quarter" idx="13"/>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3688" y="1844824"/>
            <a:ext cx="5736679" cy="38426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996905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71400"/>
            <a:ext cx="7418784" cy="1143000"/>
          </a:xfrm>
        </p:spPr>
        <p:txBody>
          <a:bodyPr/>
          <a:lstStyle/>
          <a:p>
            <a:pPr algn="ctr"/>
            <a:r>
              <a:rPr lang="en-US" dirty="0" smtClean="0">
                <a:latin typeface="Comic Sans MS" pitchFamily="66" charset="0"/>
              </a:rPr>
              <a:t>Is there racism in Greece?</a:t>
            </a:r>
            <a:endParaRPr lang="el-GR" dirty="0">
              <a:latin typeface="Comic Sans MS" pitchFamily="66" charset="0"/>
            </a:endParaRPr>
          </a:p>
        </p:txBody>
      </p:sp>
      <p:sp>
        <p:nvSpPr>
          <p:cNvPr id="3" name="Content Placeholder 2"/>
          <p:cNvSpPr>
            <a:spLocks noGrp="1"/>
          </p:cNvSpPr>
          <p:nvPr>
            <p:ph sz="quarter" idx="13"/>
          </p:nvPr>
        </p:nvSpPr>
        <p:spPr>
          <a:xfrm>
            <a:off x="611560" y="1052736"/>
            <a:ext cx="7924800" cy="5472608"/>
          </a:xfrm>
        </p:spPr>
        <p:txBody>
          <a:bodyPr>
            <a:normAutofit/>
          </a:bodyPr>
          <a:lstStyle/>
          <a:p>
            <a:r>
              <a:rPr lang="en-US" sz="2200" dirty="0" smtClean="0">
                <a:solidFill>
                  <a:schemeClr val="tx2"/>
                </a:solidFill>
                <a:latin typeface="Comic Sans MS" pitchFamily="66" charset="0"/>
              </a:rPr>
              <a:t>Until the end of 80s the fear of strangers and the racism were meanings almost unknown in Greece as there was such a little unemployment and the number of immigrants was limited. The relationships</a:t>
            </a:r>
            <a:r>
              <a:rPr lang="el-GR" sz="2200" dirty="0" smtClean="0">
                <a:solidFill>
                  <a:schemeClr val="tx2"/>
                </a:solidFill>
                <a:latin typeface="Comic Sans MS" pitchFamily="66" charset="0"/>
              </a:rPr>
              <a:t> </a:t>
            </a:r>
            <a:r>
              <a:rPr lang="en-US" sz="2200" dirty="0" smtClean="0">
                <a:solidFill>
                  <a:schemeClr val="tx2"/>
                </a:solidFill>
                <a:latin typeface="Comic Sans MS" pitchFamily="66" charset="0"/>
              </a:rPr>
              <a:t>among the foreigners have changed by the arrival of immigrants from the ex socialized  countries and mainly from the neighborhood Albania but also the much refuges’ transformation who came from Asia. </a:t>
            </a:r>
            <a:r>
              <a:rPr lang="el-GR" sz="2200" dirty="0" smtClean="0">
                <a:solidFill>
                  <a:schemeClr val="tx2"/>
                </a:solidFill>
                <a:latin typeface="Comic Sans MS" pitchFamily="66" charset="0"/>
              </a:rPr>
              <a:t> </a:t>
            </a:r>
          </a:p>
          <a:p>
            <a:r>
              <a:rPr lang="en-US" sz="2200" dirty="0" smtClean="0">
                <a:solidFill>
                  <a:schemeClr val="tx2"/>
                </a:solidFill>
                <a:latin typeface="Comic Sans MS" pitchFamily="66" charset="0"/>
              </a:rPr>
              <a:t> Until this time racism and the fear of strangers doesn't seem to threaten the Greek society. However there are people and groups having a </a:t>
            </a:r>
            <a:r>
              <a:rPr lang="en-US" sz="2200" dirty="0" err="1" smtClean="0">
                <a:solidFill>
                  <a:schemeClr val="tx2"/>
                </a:solidFill>
                <a:latin typeface="Comic Sans MS" pitchFamily="66" charset="0"/>
              </a:rPr>
              <a:t>facistic</a:t>
            </a:r>
            <a:r>
              <a:rPr lang="en-US" sz="2200" dirty="0" smtClean="0">
                <a:solidFill>
                  <a:schemeClr val="tx2"/>
                </a:solidFill>
                <a:latin typeface="Comic Sans MS" pitchFamily="66" charset="0"/>
              </a:rPr>
              <a:t> ideology.</a:t>
            </a:r>
            <a:endParaRPr lang="el-GR" sz="2200" dirty="0">
              <a:solidFill>
                <a:schemeClr val="tx2"/>
              </a:solidFill>
              <a:latin typeface="Comic Sans MS" pitchFamily="66" charset="0"/>
            </a:endParaRPr>
          </a:p>
          <a:p>
            <a:r>
              <a:rPr lang="en-US" sz="2200" dirty="0" smtClean="0">
                <a:solidFill>
                  <a:schemeClr val="tx2"/>
                </a:solidFill>
                <a:latin typeface="Comic Sans MS" pitchFamily="66" charset="0"/>
              </a:rPr>
              <a:t> The financial crisis in Greece and the continuous refugee leaks can change the data.</a:t>
            </a:r>
            <a:endParaRPr lang="el-GR" dirty="0"/>
          </a:p>
        </p:txBody>
      </p:sp>
    </p:spTree>
    <p:extLst>
      <p:ext uri="{BB962C8B-B14F-4D97-AF65-F5344CB8AC3E}">
        <p14:creationId xmlns="" xmlns:p14="http://schemas.microsoft.com/office/powerpoint/2010/main" val="2509644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 there racism in </a:t>
            </a:r>
            <a:r>
              <a:rPr lang="en-US" dirty="0" err="1" smtClean="0"/>
              <a:t>greece</a:t>
            </a:r>
            <a:r>
              <a:rPr lang="en-US" dirty="0" smtClean="0"/>
              <a:t>?</a:t>
            </a:r>
            <a:endParaRPr lang="el-GR" dirty="0"/>
          </a:p>
        </p:txBody>
      </p:sp>
      <p:sp>
        <p:nvSpPr>
          <p:cNvPr id="5" name="Content Placeholder 4"/>
          <p:cNvSpPr>
            <a:spLocks noGrp="1"/>
          </p:cNvSpPr>
          <p:nvPr>
            <p:ph sz="quarter" idx="13"/>
          </p:nvPr>
        </p:nvSpPr>
        <p:spPr/>
        <p:txBody>
          <a:bodyPr/>
          <a:lstStyle/>
          <a:p>
            <a:r>
              <a:rPr lang="en-US" dirty="0" smtClean="0"/>
              <a:t>video</a:t>
            </a:r>
            <a:endParaRPr lang="el-GR" dirty="0" smtClean="0"/>
          </a:p>
          <a:p>
            <a:r>
              <a:rPr lang="el-GR" dirty="0" smtClean="0"/>
              <a:t>https</a:t>
            </a:r>
            <a:r>
              <a:rPr lang="el-GR" dirty="0"/>
              <a:t>://www.youtube.com/watch?v=NhIaPWvW07o</a:t>
            </a:r>
          </a:p>
          <a:p>
            <a:r>
              <a:rPr lang="el-GR" dirty="0" smtClean="0"/>
              <a:t> </a:t>
            </a:r>
            <a:r>
              <a:rPr lang="en-US" dirty="0" smtClean="0"/>
              <a:t>violent attack at a bus station by </a:t>
            </a:r>
            <a:r>
              <a:rPr lang="el-GR" dirty="0" err="1" smtClean="0"/>
              <a:t>actionaid</a:t>
            </a:r>
            <a:endParaRPr lang="el-GR" dirty="0"/>
          </a:p>
          <a:p>
            <a:endParaRPr lang="el-GR" dirty="0"/>
          </a:p>
        </p:txBody>
      </p:sp>
    </p:spTree>
    <p:extLst>
      <p:ext uri="{BB962C8B-B14F-4D97-AF65-F5344CB8AC3E}">
        <p14:creationId xmlns="" xmlns:p14="http://schemas.microsoft.com/office/powerpoint/2010/main" val="2286449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2915816" y="1628800"/>
            <a:ext cx="6228184" cy="4662264"/>
          </a:xfrm>
        </p:spPr>
        <p:txBody>
          <a:bodyPr>
            <a:noAutofit/>
          </a:bodyPr>
          <a:lstStyle/>
          <a:p>
            <a:r>
              <a:rPr lang="en-US" sz="2600" dirty="0" smtClean="0">
                <a:solidFill>
                  <a:schemeClr val="tx2"/>
                </a:solidFill>
                <a:latin typeface="Comic Sans MS" pitchFamily="66" charset="0"/>
              </a:rPr>
              <a:t>Sensitivity ,comprehension, tolerance</a:t>
            </a:r>
            <a:endParaRPr lang="el-GR" sz="2600" dirty="0">
              <a:solidFill>
                <a:schemeClr val="tx2"/>
              </a:solidFill>
              <a:latin typeface="Comic Sans MS" pitchFamily="66" charset="0"/>
            </a:endParaRPr>
          </a:p>
          <a:p>
            <a:r>
              <a:rPr lang="en-US" sz="2600" dirty="0" smtClean="0">
                <a:solidFill>
                  <a:schemeClr val="tx2"/>
                </a:solidFill>
                <a:latin typeface="Comic Sans MS" pitchFamily="66" charset="0"/>
              </a:rPr>
              <a:t> Respect the different.</a:t>
            </a:r>
            <a:endParaRPr lang="el-GR" sz="2600" dirty="0">
              <a:solidFill>
                <a:schemeClr val="tx2"/>
              </a:solidFill>
              <a:latin typeface="Comic Sans MS" pitchFamily="66" charset="0"/>
            </a:endParaRPr>
          </a:p>
          <a:p>
            <a:r>
              <a:rPr lang="en-US" sz="2600" dirty="0" smtClean="0">
                <a:solidFill>
                  <a:schemeClr val="tx2"/>
                </a:solidFill>
                <a:latin typeface="Comic Sans MS" pitchFamily="66" charset="0"/>
              </a:rPr>
              <a:t>Social conscience , solidarity</a:t>
            </a:r>
            <a:endParaRPr lang="el-GR" sz="2600" dirty="0">
              <a:solidFill>
                <a:schemeClr val="tx2"/>
              </a:solidFill>
              <a:latin typeface="Comic Sans MS" pitchFamily="66" charset="0"/>
            </a:endParaRPr>
          </a:p>
          <a:p>
            <a:r>
              <a:rPr lang="en-US" sz="2600" dirty="0" smtClean="0">
                <a:solidFill>
                  <a:schemeClr val="tx2"/>
                </a:solidFill>
                <a:latin typeface="Comic Sans MS" pitchFamily="66" charset="0"/>
              </a:rPr>
              <a:t> Deep sense of humanity</a:t>
            </a:r>
            <a:endParaRPr lang="el-GR" sz="2600" dirty="0">
              <a:solidFill>
                <a:schemeClr val="tx2"/>
              </a:solidFill>
              <a:latin typeface="Comic Sans MS" pitchFamily="66" charset="0"/>
            </a:endParaRPr>
          </a:p>
          <a:p>
            <a:r>
              <a:rPr lang="en-US" sz="2600" dirty="0" smtClean="0">
                <a:solidFill>
                  <a:schemeClr val="tx2"/>
                </a:solidFill>
                <a:latin typeface="Comic Sans MS" pitchFamily="66" charset="0"/>
              </a:rPr>
              <a:t>Personal  </a:t>
            </a:r>
            <a:r>
              <a:rPr lang="en-US" sz="2600" dirty="0" smtClean="0">
                <a:solidFill>
                  <a:schemeClr val="tx2"/>
                </a:solidFill>
                <a:latin typeface="Comic Sans MS" pitchFamily="66" charset="0"/>
              </a:rPr>
              <a:t>parents’ example with responsible humanitarian behavior.</a:t>
            </a:r>
            <a:endParaRPr lang="el-GR" sz="2600" dirty="0">
              <a:solidFill>
                <a:schemeClr val="tx2"/>
              </a:solidFill>
              <a:latin typeface="Comic Sans MS" pitchFamily="66" charset="0"/>
            </a:endParaRPr>
          </a:p>
        </p:txBody>
      </p:sp>
      <p:sp>
        <p:nvSpPr>
          <p:cNvPr id="2" name="Title 1"/>
          <p:cNvSpPr>
            <a:spLocks noGrp="1"/>
          </p:cNvSpPr>
          <p:nvPr>
            <p:ph type="title"/>
          </p:nvPr>
        </p:nvSpPr>
        <p:spPr>
          <a:xfrm>
            <a:off x="609600" y="274638"/>
            <a:ext cx="7924800" cy="778098"/>
          </a:xfrm>
        </p:spPr>
        <p:txBody>
          <a:bodyPr/>
          <a:lstStyle/>
          <a:p>
            <a:pPr algn="ctr"/>
            <a:r>
              <a:rPr lang="en-US" sz="4000" dirty="0" smtClean="0">
                <a:latin typeface="Comic Sans MS" pitchFamily="66" charset="0"/>
              </a:rPr>
              <a:t>What can we do</a:t>
            </a:r>
            <a:r>
              <a:rPr lang="el-GR" sz="4000" dirty="0" smtClean="0">
                <a:latin typeface="Comic Sans MS" pitchFamily="66" charset="0"/>
              </a:rPr>
              <a:t>?</a:t>
            </a:r>
            <a:endParaRPr lang="el-GR" sz="4000" dirty="0">
              <a:latin typeface="Comic Sans MS" pitchFamily="66" charset="0"/>
            </a:endParaRPr>
          </a:p>
        </p:txBody>
      </p:sp>
      <p:sp>
        <p:nvSpPr>
          <p:cNvPr id="4" name="Text Placeholder 3"/>
          <p:cNvSpPr>
            <a:spLocks noGrp="1"/>
          </p:cNvSpPr>
          <p:nvPr>
            <p:ph type="body" idx="1"/>
          </p:nvPr>
        </p:nvSpPr>
        <p:spPr>
          <a:xfrm>
            <a:off x="395536" y="2636912"/>
            <a:ext cx="2592288" cy="1150739"/>
          </a:xfrm>
        </p:spPr>
        <p:txBody>
          <a:bodyPr>
            <a:noAutofit/>
          </a:bodyPr>
          <a:lstStyle/>
          <a:p>
            <a:r>
              <a:rPr lang="en-US" sz="3600" dirty="0" smtClean="0">
                <a:solidFill>
                  <a:schemeClr val="tx1"/>
                </a:solidFill>
                <a:latin typeface="Comic Sans MS" pitchFamily="66" charset="0"/>
              </a:rPr>
              <a:t>Person and family</a:t>
            </a:r>
            <a:endParaRPr lang="el-GR" sz="3600" dirty="0">
              <a:solidFill>
                <a:schemeClr val="tx1"/>
              </a:solidFill>
              <a:latin typeface="Comic Sans MS" pitchFamily="66" charset="0"/>
            </a:endParaRPr>
          </a:p>
        </p:txBody>
      </p:sp>
    </p:spTree>
    <p:extLst>
      <p:ext uri="{BB962C8B-B14F-4D97-AF65-F5344CB8AC3E}">
        <p14:creationId xmlns="" xmlns:p14="http://schemas.microsoft.com/office/powerpoint/2010/main" val="3572623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51520" y="1196752"/>
            <a:ext cx="3672408" cy="4114800"/>
          </a:xfrm>
        </p:spPr>
        <p:txBody>
          <a:bodyPr>
            <a:normAutofit lnSpcReduction="10000"/>
          </a:bodyPr>
          <a:lstStyle/>
          <a:p>
            <a:endParaRPr lang="el-GR" sz="3600" dirty="0" smtClean="0">
              <a:solidFill>
                <a:schemeClr val="tx2">
                  <a:lumMod val="60000"/>
                  <a:lumOff val="40000"/>
                </a:schemeClr>
              </a:solidFill>
              <a:latin typeface="Comic Sans MS" pitchFamily="66" charset="0"/>
            </a:endParaRPr>
          </a:p>
          <a:p>
            <a:r>
              <a:rPr lang="en-US" sz="3600" dirty="0" smtClean="0">
                <a:latin typeface="Comic Sans MS" pitchFamily="66" charset="0"/>
              </a:rPr>
              <a:t>School : Humanitarian and </a:t>
            </a:r>
            <a:r>
              <a:rPr lang="en-US" sz="3600" dirty="0" smtClean="0">
                <a:latin typeface="Comic Sans MS" pitchFamily="66" charset="0"/>
              </a:rPr>
              <a:t>democratic and</a:t>
            </a:r>
            <a:r>
              <a:rPr lang="en-US" sz="3600" dirty="0" smtClean="0">
                <a:latin typeface="Comic Sans MS" pitchFamily="66" charset="0"/>
              </a:rPr>
              <a:t> </a:t>
            </a:r>
            <a:r>
              <a:rPr lang="en-US" sz="3600" dirty="0" smtClean="0">
                <a:latin typeface="Comic Sans MS" pitchFamily="66" charset="0"/>
              </a:rPr>
              <a:t>Antiracist </a:t>
            </a:r>
            <a:r>
              <a:rPr lang="en-US" sz="3600" dirty="0" smtClean="0">
                <a:latin typeface="Comic Sans MS" pitchFamily="66" charset="0"/>
              </a:rPr>
              <a:t>education.</a:t>
            </a:r>
            <a:endParaRPr lang="el-GR" sz="3600" dirty="0" smtClean="0">
              <a:latin typeface="Comic Sans MS" pitchFamily="66" charset="0"/>
            </a:endParaRPr>
          </a:p>
          <a:p>
            <a:endParaRPr lang="en-US" sz="3600" dirty="0" smtClean="0">
              <a:latin typeface="Comic Sans MS" pitchFamily="66" charset="0"/>
            </a:endParaRPr>
          </a:p>
          <a:p>
            <a:endParaRPr lang="el-GR" sz="3600" dirty="0" smtClean="0">
              <a:latin typeface="Comic Sans MS" pitchFamily="66" charset="0"/>
            </a:endParaRPr>
          </a:p>
          <a:p>
            <a:endParaRPr lang="el-GR" sz="3200" dirty="0" smtClean="0">
              <a:solidFill>
                <a:schemeClr val="tx2">
                  <a:lumMod val="60000"/>
                  <a:lumOff val="40000"/>
                </a:schemeClr>
              </a:solidFill>
              <a:latin typeface="Comic Sans MS" pitchFamily="66" charset="0"/>
            </a:endParaRPr>
          </a:p>
          <a:p>
            <a:endParaRPr lang="el-GR" sz="3200" dirty="0" smtClean="0">
              <a:solidFill>
                <a:schemeClr val="tx2">
                  <a:lumMod val="60000"/>
                  <a:lumOff val="40000"/>
                </a:schemeClr>
              </a:solidFill>
              <a:latin typeface="Comic Sans MS" pitchFamily="66" charset="0"/>
            </a:endParaRPr>
          </a:p>
        </p:txBody>
      </p:sp>
      <p:sp>
        <p:nvSpPr>
          <p:cNvPr id="4" name="Content Placeholder 3"/>
          <p:cNvSpPr>
            <a:spLocks noGrp="1"/>
          </p:cNvSpPr>
          <p:nvPr>
            <p:ph sz="quarter" idx="14"/>
          </p:nvPr>
        </p:nvSpPr>
        <p:spPr>
          <a:xfrm>
            <a:off x="3779912" y="1196752"/>
            <a:ext cx="4680520" cy="4518248"/>
          </a:xfrm>
        </p:spPr>
        <p:txBody>
          <a:bodyPr>
            <a:noAutofit/>
          </a:bodyPr>
          <a:lstStyle/>
          <a:p>
            <a:r>
              <a:rPr lang="en-US" sz="2600" dirty="0" smtClean="0">
                <a:solidFill>
                  <a:schemeClr val="tx2"/>
                </a:solidFill>
                <a:latin typeface="Comic Sans MS" pitchFamily="66" charset="0"/>
              </a:rPr>
              <a:t>Equal deal of students [boys and girls], children with problems in behavior or </a:t>
            </a:r>
            <a:r>
              <a:rPr lang="en-US" sz="2600" dirty="0" smtClean="0">
                <a:solidFill>
                  <a:schemeClr val="tx2"/>
                </a:solidFill>
                <a:latin typeface="Comic Sans MS" pitchFamily="66" charset="0"/>
              </a:rPr>
              <a:t>with </a:t>
            </a:r>
            <a:r>
              <a:rPr lang="en-US" sz="2600" dirty="0" smtClean="0">
                <a:solidFill>
                  <a:schemeClr val="tx2"/>
                </a:solidFill>
                <a:latin typeface="Comic Sans MS" pitchFamily="66" charset="0"/>
              </a:rPr>
              <a:t>disability</a:t>
            </a:r>
            <a:r>
              <a:rPr lang="en-US" sz="2600" dirty="0" smtClean="0">
                <a:solidFill>
                  <a:schemeClr val="tx2"/>
                </a:solidFill>
                <a:latin typeface="Comic Sans MS" pitchFamily="66" charset="0"/>
              </a:rPr>
              <a:t>…</a:t>
            </a:r>
            <a:endParaRPr lang="el-GR" sz="2600" dirty="0">
              <a:solidFill>
                <a:schemeClr val="tx2"/>
              </a:solidFill>
              <a:latin typeface="Comic Sans MS" pitchFamily="66" charset="0"/>
            </a:endParaRPr>
          </a:p>
          <a:p>
            <a:r>
              <a:rPr lang="en-US" sz="2600" dirty="0" smtClean="0">
                <a:solidFill>
                  <a:schemeClr val="tx2"/>
                </a:solidFill>
                <a:latin typeface="Comic Sans MS" pitchFamily="66" charset="0"/>
              </a:rPr>
              <a:t>Ways of choosing the students’ council</a:t>
            </a:r>
            <a:r>
              <a:rPr lang="en-US" sz="2600" dirty="0" smtClean="0">
                <a:solidFill>
                  <a:schemeClr val="tx2"/>
                </a:solidFill>
                <a:latin typeface="Comic Sans MS" pitchFamily="66" charset="0"/>
              </a:rPr>
              <a:t>.</a:t>
            </a:r>
          </a:p>
          <a:p>
            <a:r>
              <a:rPr lang="en-US" sz="2400" dirty="0" smtClean="0">
                <a:solidFill>
                  <a:schemeClr val="tx2"/>
                </a:solidFill>
                <a:latin typeface="Comic Sans MS" pitchFamily="66" charset="0"/>
              </a:rPr>
              <a:t>Knowledge for comprehension in topics such as difference and the humanitarian rights.</a:t>
            </a:r>
            <a:r>
              <a:rPr lang="el-GR" sz="2400" dirty="0" smtClean="0">
                <a:solidFill>
                  <a:schemeClr val="tx2"/>
                </a:solidFill>
                <a:latin typeface="Comic Sans MS" pitchFamily="66" charset="0"/>
              </a:rPr>
              <a:t> </a:t>
            </a:r>
          </a:p>
          <a:p>
            <a:endParaRPr lang="el-GR" sz="2600" dirty="0">
              <a:solidFill>
                <a:schemeClr val="tx2"/>
              </a:solidFill>
              <a:latin typeface="Comic Sans MS" pitchFamily="66" charset="0"/>
            </a:endParaRPr>
          </a:p>
          <a:p>
            <a:endParaRPr lang="el-GR" sz="2400" dirty="0">
              <a:latin typeface="Comic Sans MS" pitchFamily="66" charset="0"/>
            </a:endParaRPr>
          </a:p>
        </p:txBody>
      </p:sp>
      <p:sp>
        <p:nvSpPr>
          <p:cNvPr id="2" name="Title 1"/>
          <p:cNvSpPr>
            <a:spLocks noGrp="1"/>
          </p:cNvSpPr>
          <p:nvPr>
            <p:ph type="title"/>
          </p:nvPr>
        </p:nvSpPr>
        <p:spPr>
          <a:xfrm>
            <a:off x="539552" y="-25005"/>
            <a:ext cx="7924800" cy="908720"/>
          </a:xfrm>
        </p:spPr>
        <p:txBody>
          <a:bodyPr/>
          <a:lstStyle/>
          <a:p>
            <a:pPr algn="ctr"/>
            <a:r>
              <a:rPr lang="en-US" sz="3600" dirty="0" smtClean="0">
                <a:latin typeface="Comic Sans MS" pitchFamily="66" charset="0"/>
              </a:rPr>
              <a:t>What do we do</a:t>
            </a:r>
            <a:r>
              <a:rPr lang="el-GR" sz="3600" dirty="0" smtClean="0">
                <a:latin typeface="Comic Sans MS" pitchFamily="66" charset="0"/>
              </a:rPr>
              <a:t>?</a:t>
            </a:r>
            <a:endParaRPr lang="el-GR" sz="3600" dirty="0">
              <a:latin typeface="Comic Sans MS" pitchFamily="66" charset="0"/>
            </a:endParaRPr>
          </a:p>
        </p:txBody>
      </p:sp>
    </p:spTree>
    <p:extLst>
      <p:ext uri="{BB962C8B-B14F-4D97-AF65-F5344CB8AC3E}">
        <p14:creationId xmlns="" xmlns:p14="http://schemas.microsoft.com/office/powerpoint/2010/main" val="381051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179512" y="1700808"/>
            <a:ext cx="3528392" cy="4114800"/>
          </a:xfrm>
        </p:spPr>
        <p:txBody>
          <a:bodyPr/>
          <a:lstStyle/>
          <a:p>
            <a:endParaRPr lang="el-GR" sz="3600" dirty="0" smtClean="0">
              <a:latin typeface="Comic Sans MS" pitchFamily="66" charset="0"/>
            </a:endParaRPr>
          </a:p>
          <a:p>
            <a:pPr marL="0" indent="0">
              <a:buNone/>
            </a:pPr>
            <a:endParaRPr lang="el-GR" sz="3200" dirty="0">
              <a:latin typeface="Comic Sans MS" pitchFamily="66" charset="0"/>
            </a:endParaRPr>
          </a:p>
          <a:p>
            <a:r>
              <a:rPr lang="en-US" sz="3200" dirty="0" smtClean="0">
                <a:latin typeface="Comic Sans MS" pitchFamily="66" charset="0"/>
              </a:rPr>
              <a:t>Action’s levels</a:t>
            </a:r>
            <a:endParaRPr lang="el-GR" sz="3200" dirty="0" smtClean="0">
              <a:latin typeface="Comic Sans MS" pitchFamily="66" charset="0"/>
            </a:endParaRPr>
          </a:p>
          <a:p>
            <a:pPr marL="0" indent="0">
              <a:buNone/>
            </a:pPr>
            <a:endParaRPr lang="el-GR" dirty="0" smtClean="0"/>
          </a:p>
          <a:p>
            <a:endParaRPr lang="el-GR" dirty="0"/>
          </a:p>
          <a:p>
            <a:endParaRPr lang="el-GR" dirty="0"/>
          </a:p>
        </p:txBody>
      </p:sp>
      <p:sp>
        <p:nvSpPr>
          <p:cNvPr id="6" name="Content Placeholder 5"/>
          <p:cNvSpPr>
            <a:spLocks noGrp="1"/>
          </p:cNvSpPr>
          <p:nvPr>
            <p:ph sz="quarter" idx="14"/>
          </p:nvPr>
        </p:nvSpPr>
        <p:spPr>
          <a:xfrm>
            <a:off x="4211960" y="1600200"/>
            <a:ext cx="4322440" cy="4114800"/>
          </a:xfrm>
        </p:spPr>
        <p:txBody>
          <a:bodyPr>
            <a:normAutofit lnSpcReduction="10000"/>
          </a:bodyPr>
          <a:lstStyle/>
          <a:p>
            <a:r>
              <a:rPr lang="en-US" sz="3200" dirty="0" smtClean="0">
                <a:solidFill>
                  <a:schemeClr val="tx2"/>
                </a:solidFill>
                <a:latin typeface="Comic Sans MS" pitchFamily="66" charset="0"/>
              </a:rPr>
              <a:t> School classroom</a:t>
            </a:r>
            <a:endParaRPr lang="el-GR" sz="3200" dirty="0">
              <a:solidFill>
                <a:schemeClr val="tx2"/>
              </a:solidFill>
              <a:latin typeface="Comic Sans MS" pitchFamily="66" charset="0"/>
            </a:endParaRPr>
          </a:p>
          <a:p>
            <a:r>
              <a:rPr lang="en-US" sz="3200" dirty="0" smtClean="0">
                <a:solidFill>
                  <a:schemeClr val="tx2"/>
                </a:solidFill>
                <a:latin typeface="Comic Sans MS" pitchFamily="66" charset="0"/>
              </a:rPr>
              <a:t>School unit and school life</a:t>
            </a:r>
            <a:endParaRPr lang="el-GR" sz="3200" dirty="0">
              <a:solidFill>
                <a:schemeClr val="tx2"/>
              </a:solidFill>
              <a:latin typeface="Comic Sans MS" pitchFamily="66" charset="0"/>
            </a:endParaRPr>
          </a:p>
          <a:p>
            <a:r>
              <a:rPr lang="en-US" sz="3200" dirty="0" smtClean="0">
                <a:solidFill>
                  <a:schemeClr val="tx2"/>
                </a:solidFill>
                <a:latin typeface="Comic Sans MS" pitchFamily="66" charset="0"/>
              </a:rPr>
              <a:t>Cooperation with parents and other carriers in local and in general society</a:t>
            </a:r>
            <a:endParaRPr lang="el-GR" sz="3200" dirty="0">
              <a:solidFill>
                <a:schemeClr val="tx2"/>
              </a:solidFill>
              <a:latin typeface="Comic Sans MS" pitchFamily="66" charset="0"/>
            </a:endParaRPr>
          </a:p>
          <a:p>
            <a:endParaRPr lang="el-GR" dirty="0"/>
          </a:p>
        </p:txBody>
      </p:sp>
      <p:sp>
        <p:nvSpPr>
          <p:cNvPr id="4" name="Title 3"/>
          <p:cNvSpPr>
            <a:spLocks noGrp="1"/>
          </p:cNvSpPr>
          <p:nvPr>
            <p:ph type="title"/>
          </p:nvPr>
        </p:nvSpPr>
        <p:spPr>
          <a:xfrm>
            <a:off x="609600" y="274638"/>
            <a:ext cx="7924800" cy="850106"/>
          </a:xfrm>
        </p:spPr>
        <p:txBody>
          <a:bodyPr/>
          <a:lstStyle/>
          <a:p>
            <a:pPr algn="ctr"/>
            <a:r>
              <a:rPr lang="en-US" sz="3600" dirty="0" smtClean="0">
                <a:latin typeface="Comic Sans MS" pitchFamily="66" charset="0"/>
              </a:rPr>
              <a:t>WHAT CAN WE DO</a:t>
            </a:r>
            <a:r>
              <a:rPr lang="el-GR" sz="3600" dirty="0" smtClean="0">
                <a:latin typeface="Comic Sans MS" pitchFamily="66" charset="0"/>
              </a:rPr>
              <a:t>?</a:t>
            </a:r>
            <a:endParaRPr lang="el-GR" sz="3600" dirty="0">
              <a:latin typeface="Comic Sans MS" pitchFamily="66" charset="0"/>
            </a:endParaRPr>
          </a:p>
        </p:txBody>
      </p:sp>
    </p:spTree>
    <p:extLst>
      <p:ext uri="{BB962C8B-B14F-4D97-AF65-F5344CB8AC3E}">
        <p14:creationId xmlns="" xmlns:p14="http://schemas.microsoft.com/office/powerpoint/2010/main" val="1842018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79512" y="1196752"/>
            <a:ext cx="3733800" cy="4114800"/>
          </a:xfrm>
        </p:spPr>
        <p:txBody>
          <a:bodyPr>
            <a:normAutofit/>
          </a:bodyPr>
          <a:lstStyle/>
          <a:p>
            <a:pPr marL="0" indent="0">
              <a:buNone/>
            </a:pPr>
            <a:endParaRPr lang="el-GR" sz="4000" dirty="0">
              <a:latin typeface="Comic Sans MS" pitchFamily="66" charset="0"/>
            </a:endParaRPr>
          </a:p>
          <a:p>
            <a:pPr marL="0" indent="0">
              <a:buNone/>
            </a:pPr>
            <a:endParaRPr lang="el-GR" sz="4000" dirty="0">
              <a:latin typeface="Comic Sans MS" pitchFamily="66" charset="0"/>
            </a:endParaRPr>
          </a:p>
          <a:p>
            <a:r>
              <a:rPr lang="en-US" sz="4000" dirty="0" smtClean="0">
                <a:latin typeface="Comic Sans MS" pitchFamily="66" charset="0"/>
              </a:rPr>
              <a:t>School class</a:t>
            </a:r>
            <a:endParaRPr lang="el-GR" sz="4000" dirty="0">
              <a:latin typeface="Comic Sans MS" pitchFamily="66" charset="0"/>
            </a:endParaRPr>
          </a:p>
        </p:txBody>
      </p:sp>
      <p:sp>
        <p:nvSpPr>
          <p:cNvPr id="3" name="Content Placeholder 2"/>
          <p:cNvSpPr>
            <a:spLocks noGrp="1"/>
          </p:cNvSpPr>
          <p:nvPr>
            <p:ph sz="quarter" idx="14"/>
          </p:nvPr>
        </p:nvSpPr>
        <p:spPr>
          <a:xfrm>
            <a:off x="3929058" y="1142984"/>
            <a:ext cx="4896544" cy="4803446"/>
          </a:xfrm>
        </p:spPr>
        <p:txBody>
          <a:bodyPr>
            <a:noAutofit/>
          </a:bodyPr>
          <a:lstStyle/>
          <a:p>
            <a:r>
              <a:rPr lang="en-US" sz="2800" dirty="0" smtClean="0">
                <a:solidFill>
                  <a:schemeClr val="tx2"/>
                </a:solidFill>
                <a:latin typeface="Comic Sans MS" pitchFamily="66" charset="0"/>
              </a:rPr>
              <a:t>Behavior contract</a:t>
            </a:r>
            <a:endParaRPr lang="el-GR" sz="2800" dirty="0" smtClean="0">
              <a:solidFill>
                <a:schemeClr val="tx2"/>
              </a:solidFill>
              <a:latin typeface="Comic Sans MS" pitchFamily="66" charset="0"/>
            </a:endParaRPr>
          </a:p>
          <a:p>
            <a:r>
              <a:rPr lang="en-US" sz="2800" dirty="0" smtClean="0">
                <a:solidFill>
                  <a:schemeClr val="tx2"/>
                </a:solidFill>
                <a:latin typeface="Comic Sans MS" pitchFamily="66" charset="0"/>
              </a:rPr>
              <a:t>Reclamation of school curriculum [literature, biology , geography , physical education, arts]</a:t>
            </a:r>
            <a:r>
              <a:rPr lang="el-GR" sz="2800" dirty="0" smtClean="0">
                <a:solidFill>
                  <a:schemeClr val="tx2"/>
                </a:solidFill>
                <a:latin typeface="Comic Sans MS" pitchFamily="66" charset="0"/>
              </a:rPr>
              <a:t> τέχνες) </a:t>
            </a:r>
            <a:endParaRPr lang="el-GR" sz="2800" dirty="0">
              <a:solidFill>
                <a:schemeClr val="tx2"/>
              </a:solidFill>
              <a:latin typeface="Comic Sans MS" pitchFamily="66" charset="0"/>
            </a:endParaRPr>
          </a:p>
          <a:p>
            <a:r>
              <a:rPr lang="en-US" sz="2800" dirty="0" smtClean="0">
                <a:solidFill>
                  <a:schemeClr val="tx2"/>
                </a:solidFill>
                <a:latin typeface="Comic Sans MS" pitchFamily="66" charset="0"/>
              </a:rPr>
              <a:t>Actions such as team activities ,innovative programs</a:t>
            </a:r>
            <a:endParaRPr lang="el-GR" sz="2800" dirty="0">
              <a:solidFill>
                <a:schemeClr val="tx2"/>
              </a:solidFill>
              <a:latin typeface="Comic Sans MS" pitchFamily="66" charset="0"/>
            </a:endParaRPr>
          </a:p>
        </p:txBody>
      </p:sp>
      <p:sp>
        <p:nvSpPr>
          <p:cNvPr id="4" name="Title 3"/>
          <p:cNvSpPr>
            <a:spLocks noGrp="1"/>
          </p:cNvSpPr>
          <p:nvPr>
            <p:ph type="title"/>
          </p:nvPr>
        </p:nvSpPr>
        <p:spPr>
          <a:xfrm>
            <a:off x="609600" y="274638"/>
            <a:ext cx="7924800" cy="634082"/>
          </a:xfrm>
        </p:spPr>
        <p:txBody>
          <a:bodyPr/>
          <a:lstStyle/>
          <a:p>
            <a:pPr algn="ctr"/>
            <a:r>
              <a:rPr lang="en-US" sz="4000" dirty="0" smtClean="0">
                <a:latin typeface="Comic Sans MS" pitchFamily="66" charset="0"/>
              </a:rPr>
              <a:t>WHAT CAN WE DO</a:t>
            </a:r>
            <a:r>
              <a:rPr lang="el-GR" sz="4000" dirty="0" smtClean="0">
                <a:latin typeface="Comic Sans MS" pitchFamily="66" charset="0"/>
              </a:rPr>
              <a:t>?</a:t>
            </a:r>
            <a:endParaRPr lang="el-GR" sz="4000" dirty="0">
              <a:latin typeface="Comic Sans MS" pitchFamily="66" charset="0"/>
            </a:endParaRPr>
          </a:p>
        </p:txBody>
      </p:sp>
    </p:spTree>
    <p:extLst>
      <p:ext uri="{BB962C8B-B14F-4D97-AF65-F5344CB8AC3E}">
        <p14:creationId xmlns="" xmlns:p14="http://schemas.microsoft.com/office/powerpoint/2010/main" val="4168311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11560" y="1268760"/>
            <a:ext cx="3026296" cy="4114800"/>
          </a:xfrm>
        </p:spPr>
        <p:txBody>
          <a:bodyPr>
            <a:normAutofit/>
          </a:bodyPr>
          <a:lstStyle/>
          <a:p>
            <a:endParaRPr lang="el-GR" sz="4000" dirty="0" smtClean="0">
              <a:latin typeface="Comic Sans MS" pitchFamily="66" charset="0"/>
            </a:endParaRPr>
          </a:p>
          <a:p>
            <a:endParaRPr lang="el-GR" sz="4000" dirty="0" smtClean="0">
              <a:latin typeface="Comic Sans MS" pitchFamily="66" charset="0"/>
            </a:endParaRPr>
          </a:p>
          <a:p>
            <a:r>
              <a:rPr lang="en-US" sz="4000" dirty="0" smtClean="0">
                <a:latin typeface="Comic Sans MS" pitchFamily="66" charset="0"/>
              </a:rPr>
              <a:t>School unit</a:t>
            </a:r>
            <a:endParaRPr lang="el-GR" sz="4000" dirty="0">
              <a:latin typeface="Comic Sans MS" pitchFamily="66" charset="0"/>
            </a:endParaRPr>
          </a:p>
        </p:txBody>
      </p:sp>
      <p:sp>
        <p:nvSpPr>
          <p:cNvPr id="3" name="Content Placeholder 2"/>
          <p:cNvSpPr>
            <a:spLocks noGrp="1"/>
          </p:cNvSpPr>
          <p:nvPr>
            <p:ph sz="quarter" idx="14"/>
          </p:nvPr>
        </p:nvSpPr>
        <p:spPr>
          <a:xfrm>
            <a:off x="3419872" y="1052736"/>
            <a:ext cx="5400600" cy="5688632"/>
          </a:xfrm>
        </p:spPr>
        <p:txBody>
          <a:bodyPr>
            <a:normAutofit/>
          </a:bodyPr>
          <a:lstStyle/>
          <a:p>
            <a:r>
              <a:rPr lang="en-US" sz="2800" dirty="0" smtClean="0">
                <a:solidFill>
                  <a:schemeClr val="tx2"/>
                </a:solidFill>
                <a:latin typeface="Comic Sans MS" pitchFamily="66" charset="0"/>
              </a:rPr>
              <a:t>Positive leading rebellion from school</a:t>
            </a:r>
            <a:endParaRPr lang="el-GR" sz="2800" dirty="0">
              <a:solidFill>
                <a:schemeClr val="tx2"/>
              </a:solidFill>
              <a:latin typeface="Comic Sans MS" pitchFamily="66" charset="0"/>
            </a:endParaRPr>
          </a:p>
          <a:p>
            <a:r>
              <a:rPr lang="en-US" sz="2800" dirty="0" smtClean="0">
                <a:solidFill>
                  <a:schemeClr val="tx2"/>
                </a:solidFill>
                <a:latin typeface="Comic Sans MS" pitchFamily="66" charset="0"/>
              </a:rPr>
              <a:t>Teachers, children, families, and society must be informed about topics such as racism in the way of realization programs and with the cooperation with carriers and authorities.</a:t>
            </a:r>
            <a:r>
              <a:rPr lang="el-GR" sz="2800" dirty="0" smtClean="0">
                <a:solidFill>
                  <a:schemeClr val="tx2"/>
                </a:solidFill>
                <a:latin typeface="Comic Sans MS" pitchFamily="66" charset="0"/>
              </a:rPr>
              <a:t> </a:t>
            </a:r>
            <a:endParaRPr lang="el-GR" sz="2800" dirty="0">
              <a:solidFill>
                <a:schemeClr val="tx2"/>
              </a:solidFill>
              <a:latin typeface="Comic Sans MS" pitchFamily="66" charset="0"/>
            </a:endParaRPr>
          </a:p>
          <a:p>
            <a:r>
              <a:rPr lang="en-US" sz="2800" dirty="0" smtClean="0">
                <a:solidFill>
                  <a:schemeClr val="tx2"/>
                </a:solidFill>
                <a:latin typeface="Comic Sans MS" pitchFamily="66" charset="0"/>
              </a:rPr>
              <a:t>Teachers and pupils’ encouragement for action.</a:t>
            </a:r>
            <a:endParaRPr lang="el-GR" sz="2800" dirty="0">
              <a:solidFill>
                <a:schemeClr val="tx2"/>
              </a:solidFill>
              <a:latin typeface="Comic Sans MS" pitchFamily="66" charset="0"/>
            </a:endParaRPr>
          </a:p>
          <a:p>
            <a:endParaRPr lang="el-GR" dirty="0"/>
          </a:p>
        </p:txBody>
      </p:sp>
      <p:sp>
        <p:nvSpPr>
          <p:cNvPr id="4" name="Title 3"/>
          <p:cNvSpPr>
            <a:spLocks noGrp="1"/>
          </p:cNvSpPr>
          <p:nvPr>
            <p:ph type="title"/>
          </p:nvPr>
        </p:nvSpPr>
        <p:spPr>
          <a:xfrm>
            <a:off x="609600" y="274638"/>
            <a:ext cx="7924800" cy="778098"/>
          </a:xfrm>
        </p:spPr>
        <p:txBody>
          <a:bodyPr/>
          <a:lstStyle/>
          <a:p>
            <a:pPr algn="ctr"/>
            <a:r>
              <a:rPr lang="en-US" sz="4000" dirty="0" smtClean="0">
                <a:latin typeface="Comic Sans MS" pitchFamily="66" charset="0"/>
              </a:rPr>
              <a:t>WHAT CAN WE DO?</a:t>
            </a:r>
            <a:endParaRPr lang="el-GR" sz="4000" dirty="0">
              <a:latin typeface="Comic Sans MS" pitchFamily="66" charset="0"/>
            </a:endParaRPr>
          </a:p>
        </p:txBody>
      </p:sp>
    </p:spTree>
    <p:extLst>
      <p:ext uri="{BB962C8B-B14F-4D97-AF65-F5344CB8AC3E}">
        <p14:creationId xmlns="" xmlns:p14="http://schemas.microsoft.com/office/powerpoint/2010/main" val="1947728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51520" y="1600200"/>
            <a:ext cx="4091880" cy="4114800"/>
          </a:xfrm>
        </p:spPr>
        <p:txBody>
          <a:bodyPr>
            <a:normAutofit/>
          </a:bodyPr>
          <a:lstStyle/>
          <a:p>
            <a:endParaRPr lang="el-GR" sz="3600" dirty="0" smtClean="0">
              <a:latin typeface="Comic Sans MS" pitchFamily="66" charset="0"/>
            </a:endParaRPr>
          </a:p>
          <a:p>
            <a:endParaRPr lang="el-GR" sz="3600" dirty="0" smtClean="0">
              <a:latin typeface="Comic Sans MS" pitchFamily="66" charset="0"/>
            </a:endParaRPr>
          </a:p>
          <a:p>
            <a:r>
              <a:rPr lang="en-US" sz="3600" dirty="0" smtClean="0">
                <a:latin typeface="Comic Sans MS" pitchFamily="66" charset="0"/>
              </a:rPr>
              <a:t>School and local society</a:t>
            </a:r>
            <a:endParaRPr lang="el-GR" sz="3600" dirty="0">
              <a:latin typeface="Comic Sans MS" pitchFamily="66" charset="0"/>
            </a:endParaRPr>
          </a:p>
        </p:txBody>
      </p:sp>
      <p:sp>
        <p:nvSpPr>
          <p:cNvPr id="3" name="Content Placeholder 2"/>
          <p:cNvSpPr>
            <a:spLocks noGrp="1"/>
          </p:cNvSpPr>
          <p:nvPr>
            <p:ph sz="quarter" idx="14"/>
          </p:nvPr>
        </p:nvSpPr>
        <p:spPr>
          <a:xfrm>
            <a:off x="4211960" y="1052736"/>
            <a:ext cx="4538464" cy="4518248"/>
          </a:xfrm>
        </p:spPr>
        <p:txBody>
          <a:bodyPr>
            <a:normAutofit fontScale="92500" lnSpcReduction="10000"/>
          </a:bodyPr>
          <a:lstStyle/>
          <a:p>
            <a:r>
              <a:rPr lang="en-US" sz="2800" dirty="0" smtClean="0">
                <a:solidFill>
                  <a:schemeClr val="tx2"/>
                </a:solidFill>
                <a:latin typeface="Comic Sans MS" pitchFamily="66" charset="0"/>
              </a:rPr>
              <a:t>Development of close relations among school , families and local society at informing,  sensitizing and supporting the students’ actions</a:t>
            </a:r>
            <a:endParaRPr lang="el-GR" sz="2800" dirty="0" smtClean="0">
              <a:solidFill>
                <a:schemeClr val="tx2"/>
              </a:solidFill>
              <a:latin typeface="Comic Sans MS" pitchFamily="66" charset="0"/>
            </a:endParaRPr>
          </a:p>
          <a:p>
            <a:r>
              <a:rPr lang="en-US" sz="2800" dirty="0" smtClean="0">
                <a:solidFill>
                  <a:schemeClr val="tx2"/>
                </a:solidFill>
                <a:latin typeface="Comic Sans MS" pitchFamily="66" charset="0"/>
              </a:rPr>
              <a:t>Voluntary teams for refugee supporting and help.</a:t>
            </a:r>
            <a:r>
              <a:rPr lang="el-GR" sz="2800" dirty="0" smtClean="0">
                <a:solidFill>
                  <a:schemeClr val="tx2"/>
                </a:solidFill>
                <a:latin typeface="Comic Sans MS" pitchFamily="66" charset="0"/>
              </a:rPr>
              <a:t>. </a:t>
            </a:r>
            <a:endParaRPr lang="el-GR" sz="2800" dirty="0">
              <a:solidFill>
                <a:schemeClr val="tx2"/>
              </a:solidFill>
              <a:latin typeface="Comic Sans MS" pitchFamily="66" charset="0"/>
            </a:endParaRPr>
          </a:p>
          <a:p>
            <a:r>
              <a:rPr lang="en-US" sz="2800" dirty="0" smtClean="0">
                <a:solidFill>
                  <a:schemeClr val="tx2"/>
                </a:solidFill>
                <a:latin typeface="Comic Sans MS" pitchFamily="66" charset="0"/>
              </a:rPr>
              <a:t>Creation of the confirm and security</a:t>
            </a:r>
            <a:endParaRPr lang="el-GR" sz="2800" dirty="0">
              <a:solidFill>
                <a:schemeClr val="tx2"/>
              </a:solidFill>
              <a:latin typeface="Comic Sans MS" pitchFamily="66" charset="0"/>
            </a:endParaRPr>
          </a:p>
          <a:p>
            <a:endParaRPr lang="el-GR" dirty="0"/>
          </a:p>
        </p:txBody>
      </p:sp>
      <p:sp>
        <p:nvSpPr>
          <p:cNvPr id="4" name="Title 3"/>
          <p:cNvSpPr>
            <a:spLocks noGrp="1"/>
          </p:cNvSpPr>
          <p:nvPr>
            <p:ph type="title"/>
          </p:nvPr>
        </p:nvSpPr>
        <p:spPr>
          <a:xfrm>
            <a:off x="609600" y="274638"/>
            <a:ext cx="7924800" cy="778098"/>
          </a:xfrm>
        </p:spPr>
        <p:txBody>
          <a:bodyPr/>
          <a:lstStyle/>
          <a:p>
            <a:pPr algn="ctr"/>
            <a:r>
              <a:rPr lang="en-US" sz="4000" dirty="0" smtClean="0">
                <a:latin typeface="Comic Sans MS" pitchFamily="66" charset="0"/>
              </a:rPr>
              <a:t>WHAT DO WE DO</a:t>
            </a:r>
            <a:r>
              <a:rPr lang="el-GR" sz="4000" dirty="0" smtClean="0">
                <a:latin typeface="Comic Sans MS" pitchFamily="66" charset="0"/>
              </a:rPr>
              <a:t>?</a:t>
            </a:r>
            <a:endParaRPr lang="el-GR" sz="4000" dirty="0">
              <a:latin typeface="Comic Sans MS" pitchFamily="66" charset="0"/>
            </a:endParaRPr>
          </a:p>
        </p:txBody>
      </p:sp>
    </p:spTree>
    <p:extLst>
      <p:ext uri="{BB962C8B-B14F-4D97-AF65-F5344CB8AC3E}">
        <p14:creationId xmlns="" xmlns:p14="http://schemas.microsoft.com/office/powerpoint/2010/main" val="647940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06090"/>
          </a:xfrm>
        </p:spPr>
        <p:txBody>
          <a:bodyPr/>
          <a:lstStyle/>
          <a:p>
            <a:pPr algn="ctr"/>
            <a:r>
              <a:rPr lang="en-US" sz="4000" dirty="0" smtClean="0">
                <a:latin typeface="Comic Sans MS" pitchFamily="66" charset="0"/>
              </a:rPr>
              <a:t>WHAT DO WE DO ?</a:t>
            </a:r>
            <a:endParaRPr lang="el-GR" sz="4000" dirty="0">
              <a:latin typeface="Comic Sans MS" pitchFamily="66" charset="0"/>
            </a:endParaRPr>
          </a:p>
        </p:txBody>
      </p:sp>
      <p:sp>
        <p:nvSpPr>
          <p:cNvPr id="3" name="Content Placeholder 2"/>
          <p:cNvSpPr>
            <a:spLocks noGrp="1"/>
          </p:cNvSpPr>
          <p:nvPr>
            <p:ph sz="quarter" idx="13"/>
          </p:nvPr>
        </p:nvSpPr>
        <p:spPr>
          <a:xfrm>
            <a:off x="500034" y="1071546"/>
            <a:ext cx="8138864" cy="4114800"/>
          </a:xfrm>
        </p:spPr>
        <p:txBody>
          <a:bodyPr>
            <a:noAutofit/>
          </a:bodyPr>
          <a:lstStyle/>
          <a:p>
            <a:r>
              <a:rPr lang="en-US" sz="2800" dirty="0" smtClean="0">
                <a:solidFill>
                  <a:schemeClr val="tx2"/>
                </a:solidFill>
                <a:latin typeface="Comic Sans MS" pitchFamily="66" charset="0"/>
              </a:rPr>
              <a:t>Millions of students from kinder garden schools, primary schools, secondary schools and high schools try to transmit messages which have as a topic  the mutual support and the acceptance of refugees. Create videos with their beliefs about the refugees, sing for them, prepare drawings and try maintain their hope flame for a better life.</a:t>
            </a:r>
            <a:r>
              <a:rPr lang="el-GR" sz="2800" dirty="0" smtClean="0">
                <a:solidFill>
                  <a:schemeClr val="tx2"/>
                </a:solidFill>
                <a:latin typeface="Comic Sans MS" pitchFamily="66" charset="0"/>
              </a:rPr>
              <a:t> </a:t>
            </a:r>
          </a:p>
        </p:txBody>
      </p:sp>
    </p:spTree>
    <p:extLst>
      <p:ext uri="{BB962C8B-B14F-4D97-AF65-F5344CB8AC3E}">
        <p14:creationId xmlns="" xmlns:p14="http://schemas.microsoft.com/office/powerpoint/2010/main" val="2530495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06090"/>
          </a:xfrm>
        </p:spPr>
        <p:txBody>
          <a:bodyPr/>
          <a:lstStyle/>
          <a:p>
            <a:pPr algn="ctr"/>
            <a:r>
              <a:rPr lang="en-US" sz="4000" dirty="0" smtClean="0">
                <a:latin typeface="Comic Sans MS" pitchFamily="66" charset="0"/>
              </a:rPr>
              <a:t>WHAT DO WE DO</a:t>
            </a:r>
            <a:r>
              <a:rPr lang="el-GR" sz="4000" dirty="0" smtClean="0">
                <a:latin typeface="Comic Sans MS" pitchFamily="66" charset="0"/>
              </a:rPr>
              <a:t>?</a:t>
            </a:r>
            <a:endParaRPr lang="el-GR" sz="4000" dirty="0">
              <a:latin typeface="Comic Sans MS" pitchFamily="66" charset="0"/>
            </a:endParaRPr>
          </a:p>
        </p:txBody>
      </p:sp>
      <p:sp>
        <p:nvSpPr>
          <p:cNvPr id="3" name="Content Placeholder 2"/>
          <p:cNvSpPr>
            <a:spLocks noGrp="1"/>
          </p:cNvSpPr>
          <p:nvPr>
            <p:ph sz="quarter" idx="13"/>
          </p:nvPr>
        </p:nvSpPr>
        <p:spPr>
          <a:xfrm>
            <a:off x="609600" y="1124744"/>
            <a:ext cx="7924800" cy="4590256"/>
          </a:xfrm>
        </p:spPr>
        <p:txBody>
          <a:bodyPr>
            <a:normAutofit fontScale="92500" lnSpcReduction="10000"/>
          </a:bodyPr>
          <a:lstStyle/>
          <a:p>
            <a:r>
              <a:rPr lang="en-US" sz="2800" dirty="0" smtClean="0">
                <a:solidFill>
                  <a:schemeClr val="tx2"/>
                </a:solidFill>
                <a:latin typeface="Comic Sans MS" pitchFamily="66" charset="0"/>
              </a:rPr>
              <a:t>The Greek union which inside of a line of lows, norms, and changes in the educational system try to the last years to restrain the discriminations which face the foreign pupils and they want to create a school for all.</a:t>
            </a:r>
            <a:r>
              <a:rPr lang="el-GR" sz="2800" dirty="0" smtClean="0">
                <a:solidFill>
                  <a:schemeClr val="tx2"/>
                </a:solidFill>
                <a:latin typeface="Comic Sans MS" pitchFamily="66" charset="0"/>
              </a:rPr>
              <a:t> </a:t>
            </a:r>
            <a:endParaRPr lang="el-GR" sz="2800" dirty="0">
              <a:solidFill>
                <a:schemeClr val="tx2"/>
              </a:solidFill>
              <a:latin typeface="Comic Sans MS" pitchFamily="66" charset="0"/>
            </a:endParaRPr>
          </a:p>
          <a:p>
            <a:r>
              <a:rPr lang="en-US" sz="2800" dirty="0" smtClean="0">
                <a:solidFill>
                  <a:schemeClr val="tx2"/>
                </a:solidFill>
                <a:latin typeface="Comic Sans MS" pitchFamily="66" charset="0"/>
              </a:rPr>
              <a:t>Create reception classrooms for the refuges and enrollment class for the older pupils.</a:t>
            </a:r>
            <a:endParaRPr lang="el-GR" sz="2800" dirty="0" smtClean="0">
              <a:solidFill>
                <a:schemeClr val="tx2"/>
              </a:solidFill>
              <a:latin typeface="Comic Sans MS" pitchFamily="66" charset="0"/>
            </a:endParaRPr>
          </a:p>
          <a:p>
            <a:r>
              <a:rPr lang="en-US" sz="2800" dirty="0" smtClean="0">
                <a:solidFill>
                  <a:schemeClr val="tx2"/>
                </a:solidFill>
                <a:latin typeface="Comic Sans MS" pitchFamily="66" charset="0"/>
              </a:rPr>
              <a:t>Media organize emissions with antiracist content and discussions with spirituals personalities about the harmful racist phenomenon</a:t>
            </a:r>
            <a:r>
              <a:rPr lang="el-GR" sz="2800" dirty="0" smtClean="0">
                <a:solidFill>
                  <a:schemeClr val="tx2"/>
                </a:solidFill>
                <a:latin typeface="Comic Sans MS" pitchFamily="66" charset="0"/>
              </a:rPr>
              <a:t>. </a:t>
            </a:r>
            <a:endParaRPr lang="el-GR" dirty="0">
              <a:solidFill>
                <a:schemeClr val="tx2"/>
              </a:solidFill>
            </a:endParaRPr>
          </a:p>
        </p:txBody>
      </p:sp>
    </p:spTree>
    <p:extLst>
      <p:ext uri="{BB962C8B-B14F-4D97-AF65-F5344CB8AC3E}">
        <p14:creationId xmlns="" xmlns:p14="http://schemas.microsoft.com/office/powerpoint/2010/main" val="219629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1600" y="3933056"/>
            <a:ext cx="7632848" cy="2736304"/>
          </a:xfrm>
        </p:spPr>
        <p:txBody>
          <a:bodyPr>
            <a:noAutofit/>
          </a:bodyPr>
          <a:lstStyle/>
          <a:p>
            <a:r>
              <a:rPr lang="en-US" sz="2800" dirty="0">
                <a:latin typeface="Comic Sans MS" pitchFamily="66" charset="0"/>
              </a:rPr>
              <a:t>Racism is the belief that people are not all equal, but they are divided into upper and lower, distinguished by either skin color, ethnicity, religion, gender, or sexual orientation, etc.</a:t>
            </a:r>
            <a:endParaRPr lang="el-GR" sz="2800" dirty="0">
              <a:latin typeface="Comic Sans MS" pitchFamily="66" charset="0"/>
            </a:endParaRPr>
          </a:p>
        </p:txBody>
      </p:sp>
      <p:sp>
        <p:nvSpPr>
          <p:cNvPr id="2" name="Title 1"/>
          <p:cNvSpPr>
            <a:spLocks noGrp="1"/>
          </p:cNvSpPr>
          <p:nvPr>
            <p:ph type="ctrTitle"/>
          </p:nvPr>
        </p:nvSpPr>
        <p:spPr>
          <a:xfrm>
            <a:off x="683568" y="1988840"/>
            <a:ext cx="7772400" cy="893961"/>
          </a:xfrm>
        </p:spPr>
        <p:txBody>
          <a:bodyPr/>
          <a:lstStyle/>
          <a:p>
            <a:r>
              <a:rPr lang="en-US" sz="5400" dirty="0" smtClean="0">
                <a:latin typeface="Comic Sans MS" pitchFamily="66" charset="0"/>
              </a:rPr>
              <a:t/>
            </a:r>
            <a:br>
              <a:rPr lang="en-US" sz="5400" dirty="0" smtClean="0">
                <a:latin typeface="Comic Sans MS" pitchFamily="66" charset="0"/>
              </a:rPr>
            </a:br>
            <a:r>
              <a:rPr lang="en-US" sz="5400" dirty="0" smtClean="0">
                <a:latin typeface="Comic Sans MS" pitchFamily="66" charset="0"/>
              </a:rPr>
              <a:t>R A C I S M</a:t>
            </a:r>
            <a:endParaRPr lang="el-GR" sz="5400" dirty="0">
              <a:latin typeface="Comic Sans MS" pitchFamily="66" charset="0"/>
            </a:endParaRPr>
          </a:p>
        </p:txBody>
      </p:sp>
    </p:spTree>
    <p:extLst>
      <p:ext uri="{BB962C8B-B14F-4D97-AF65-F5344CB8AC3E}">
        <p14:creationId xmlns="" xmlns:p14="http://schemas.microsoft.com/office/powerpoint/2010/main" val="3459671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620688"/>
            <a:ext cx="7924800" cy="5094312"/>
          </a:xfrm>
        </p:spPr>
        <p:txBody>
          <a:bodyPr>
            <a:normAutofit/>
          </a:bodyPr>
          <a:lstStyle/>
          <a:p>
            <a:r>
              <a:rPr lang="en-US" sz="3200" dirty="0" smtClean="0">
                <a:solidFill>
                  <a:schemeClr val="tx2"/>
                </a:solidFill>
                <a:latin typeface="Comic Sans MS" pitchFamily="66" charset="0"/>
              </a:rPr>
              <a:t>We should be all activated against racism and xenophobia, as wars and fights in the Middle East Countries have urged thousands of people to move to Europe. </a:t>
            </a:r>
            <a:endParaRPr lang="el-GR" sz="3200" dirty="0" smtClean="0">
              <a:solidFill>
                <a:schemeClr val="tx2"/>
              </a:solidFill>
              <a:latin typeface="Comic Sans MS" pitchFamily="66" charset="0"/>
            </a:endParaRPr>
          </a:p>
          <a:p>
            <a:r>
              <a:rPr lang="en-US" sz="3200" dirty="0" smtClean="0">
                <a:solidFill>
                  <a:schemeClr val="tx2"/>
                </a:solidFill>
                <a:latin typeface="Comic Sans MS" pitchFamily="66" charset="0"/>
              </a:rPr>
              <a:t>The School itself should face all this phenomenon of racism and xenophobia.</a:t>
            </a:r>
            <a:endParaRPr lang="el-GR" sz="3200" dirty="0">
              <a:solidFill>
                <a:schemeClr val="tx2"/>
              </a:solidFill>
              <a:latin typeface="Comic Sans MS" pitchFamily="66" charset="0"/>
            </a:endParaRPr>
          </a:p>
          <a:p>
            <a:endParaRPr lang="el-GR" dirty="0"/>
          </a:p>
        </p:txBody>
      </p:sp>
    </p:spTree>
    <p:extLst>
      <p:ext uri="{BB962C8B-B14F-4D97-AF65-F5344CB8AC3E}">
        <p14:creationId xmlns="" xmlns:p14="http://schemas.microsoft.com/office/powerpoint/2010/main" val="3148874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11560" y="4221088"/>
            <a:ext cx="7704856" cy="2520280"/>
          </a:xfrm>
        </p:spPr>
        <p:txBody>
          <a:bodyPr vert="horz" lIns="91440" tIns="45720" rIns="91440" bIns="45720" rtlCol="0">
            <a:noAutofit/>
          </a:bodyPr>
          <a:lstStyle/>
          <a:p>
            <a:r>
              <a:rPr lang="en-US" sz="2800" dirty="0" smtClean="0">
                <a:latin typeface="Comic Sans MS" pitchFamily="66" charset="0"/>
              </a:rPr>
              <a:t>The fear of strangers is a negative deal for any foreigner. The tendency to avoid a foreign lifestyle, the foreign costumes and traditions.</a:t>
            </a:r>
            <a:endParaRPr lang="el-GR" sz="2800" dirty="0">
              <a:latin typeface="Comic Sans MS" pitchFamily="66" charset="0"/>
            </a:endParaRPr>
          </a:p>
        </p:txBody>
      </p:sp>
      <p:sp>
        <p:nvSpPr>
          <p:cNvPr id="4" name="Title 3"/>
          <p:cNvSpPr>
            <a:spLocks noGrp="1"/>
          </p:cNvSpPr>
          <p:nvPr>
            <p:ph type="ctrTitle"/>
          </p:nvPr>
        </p:nvSpPr>
        <p:spPr>
          <a:xfrm>
            <a:off x="683568" y="1268760"/>
            <a:ext cx="7772400" cy="1470025"/>
          </a:xfrm>
        </p:spPr>
        <p:txBody>
          <a:bodyPr/>
          <a:lstStyle/>
          <a:p>
            <a:r>
              <a:rPr lang="en-US" sz="5400" dirty="0" smtClean="0">
                <a:latin typeface="Comic Sans MS" pitchFamily="66" charset="0"/>
              </a:rPr>
              <a:t>xenophobia</a:t>
            </a:r>
            <a:endParaRPr lang="el-GR" sz="5400" dirty="0">
              <a:latin typeface="Comic Sans MS" pitchFamily="66" charset="0"/>
            </a:endParaRPr>
          </a:p>
        </p:txBody>
      </p:sp>
    </p:spTree>
    <p:extLst>
      <p:ext uri="{BB962C8B-B14F-4D97-AF65-F5344CB8AC3E}">
        <p14:creationId xmlns="" xmlns:p14="http://schemas.microsoft.com/office/powerpoint/2010/main" val="3005689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3"/>
          </p:nvPr>
        </p:nvPicPr>
        <p:blipFill>
          <a:blip r:embed="rId2" cstate="print">
            <a:extLst>
              <a:ext uri="{28A0092B-C50C-407E-A947-70E740481C1C}">
                <a14:useLocalDpi xmlns="" xmlns:a14="http://schemas.microsoft.com/office/drawing/2010/main" val="0"/>
              </a:ext>
            </a:extLst>
          </a:blip>
          <a:stretch>
            <a:fillRect/>
          </a:stretch>
        </p:blipFill>
        <p:spPr bwMode="auto">
          <a:xfrm>
            <a:off x="539552" y="1556793"/>
            <a:ext cx="3960440" cy="2896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4"/>
          </p:nvPr>
        </p:nvSpPr>
        <p:spPr>
          <a:xfrm>
            <a:off x="4800600" y="1600200"/>
            <a:ext cx="4019872" cy="4061048"/>
          </a:xfrm>
        </p:spPr>
        <p:txBody>
          <a:bodyPr>
            <a:normAutofit fontScale="47500" lnSpcReduction="20000"/>
          </a:bodyPr>
          <a:lstStyle/>
          <a:p>
            <a:endParaRPr lang="el-GR" dirty="0" smtClean="0"/>
          </a:p>
          <a:p>
            <a:pPr marL="0" indent="0">
              <a:buNone/>
            </a:pPr>
            <a:r>
              <a:rPr lang="el-GR" sz="3600" dirty="0">
                <a:latin typeface="Comic Sans MS" pitchFamily="66" charset="0"/>
              </a:rPr>
              <a:t> </a:t>
            </a:r>
            <a:r>
              <a:rPr lang="el-GR" sz="3600" dirty="0" smtClean="0">
                <a:latin typeface="Comic Sans MS" pitchFamily="66" charset="0"/>
              </a:rPr>
              <a:t>   </a:t>
            </a:r>
            <a:r>
              <a:rPr lang="en-US" sz="7600" dirty="0" smtClean="0">
                <a:solidFill>
                  <a:schemeClr val="tx2"/>
                </a:solidFill>
                <a:latin typeface="Comic Sans MS" pitchFamily="66" charset="0"/>
              </a:rPr>
              <a:t>slaves</a:t>
            </a:r>
            <a:endParaRPr lang="el-GR" sz="7600" dirty="0">
              <a:solidFill>
                <a:schemeClr val="tx2"/>
              </a:solidFill>
              <a:latin typeface="Comic Sans MS" pitchFamily="66" charset="0"/>
            </a:endParaRPr>
          </a:p>
          <a:p>
            <a:endParaRPr lang="el-GR" sz="3600" dirty="0" smtClean="0">
              <a:solidFill>
                <a:schemeClr val="tx2"/>
              </a:solidFill>
              <a:latin typeface="Comic Sans MS" pitchFamily="66" charset="0"/>
            </a:endParaRPr>
          </a:p>
          <a:p>
            <a:endParaRPr lang="el-GR" sz="3600" dirty="0">
              <a:solidFill>
                <a:schemeClr val="tx2"/>
              </a:solidFill>
              <a:latin typeface="Comic Sans MS" pitchFamily="66" charset="0"/>
            </a:endParaRPr>
          </a:p>
          <a:p>
            <a:r>
              <a:rPr lang="en-US" sz="5800" dirty="0" smtClean="0">
                <a:solidFill>
                  <a:schemeClr val="tx2"/>
                </a:solidFill>
                <a:latin typeface="Comic Sans MS" pitchFamily="66" charset="0"/>
              </a:rPr>
              <a:t>In ancient Greece</a:t>
            </a:r>
            <a:endParaRPr lang="el-GR" sz="5800" dirty="0" smtClean="0">
              <a:solidFill>
                <a:schemeClr val="tx2"/>
              </a:solidFill>
              <a:latin typeface="Comic Sans MS" pitchFamily="66" charset="0"/>
            </a:endParaRPr>
          </a:p>
          <a:p>
            <a:endParaRPr lang="el-GR" sz="3600" dirty="0">
              <a:solidFill>
                <a:schemeClr val="tx2"/>
              </a:solidFill>
              <a:latin typeface="Comic Sans MS" pitchFamily="66" charset="0"/>
            </a:endParaRPr>
          </a:p>
          <a:p>
            <a:endParaRPr lang="el-GR" sz="3600" dirty="0" smtClean="0">
              <a:solidFill>
                <a:schemeClr val="tx2"/>
              </a:solidFill>
              <a:latin typeface="Comic Sans MS" pitchFamily="66" charset="0"/>
            </a:endParaRPr>
          </a:p>
          <a:p>
            <a:endParaRPr lang="el-GR" sz="3600" dirty="0">
              <a:solidFill>
                <a:schemeClr val="tx2"/>
              </a:solidFill>
              <a:latin typeface="Comic Sans MS" pitchFamily="66" charset="0"/>
            </a:endParaRPr>
          </a:p>
          <a:p>
            <a:endParaRPr lang="el-GR" sz="3600" dirty="0" smtClean="0">
              <a:solidFill>
                <a:schemeClr val="tx2"/>
              </a:solidFill>
              <a:latin typeface="Comic Sans MS" pitchFamily="66" charset="0"/>
            </a:endParaRPr>
          </a:p>
          <a:p>
            <a:r>
              <a:rPr lang="en-US" sz="5900" dirty="0" smtClean="0">
                <a:solidFill>
                  <a:schemeClr val="tx2"/>
                </a:solidFill>
                <a:latin typeface="Comic Sans MS" pitchFamily="66" charset="0"/>
              </a:rPr>
              <a:t>In Rome</a:t>
            </a:r>
            <a:endParaRPr lang="el-GR" sz="5900" dirty="0" smtClean="0">
              <a:solidFill>
                <a:schemeClr val="tx2"/>
              </a:solidFill>
              <a:latin typeface="Comic Sans MS" pitchFamily="66" charset="0"/>
            </a:endParaRPr>
          </a:p>
          <a:p>
            <a:endParaRPr lang="el-GR" dirty="0"/>
          </a:p>
          <a:p>
            <a:endParaRPr lang="el-GR" dirty="0" smtClean="0"/>
          </a:p>
          <a:p>
            <a:endParaRPr lang="el-GR" dirty="0"/>
          </a:p>
          <a:p>
            <a:endParaRPr lang="el-GR" dirty="0" smtClean="0"/>
          </a:p>
          <a:p>
            <a:endParaRPr lang="el-GR" dirty="0"/>
          </a:p>
          <a:p>
            <a:endParaRPr lang="el-GR" dirty="0" smtClean="0"/>
          </a:p>
          <a:p>
            <a:endParaRPr lang="el-GR" dirty="0"/>
          </a:p>
        </p:txBody>
      </p:sp>
      <p:sp>
        <p:nvSpPr>
          <p:cNvPr id="2" name="Title 1"/>
          <p:cNvSpPr>
            <a:spLocks noGrp="1"/>
          </p:cNvSpPr>
          <p:nvPr>
            <p:ph type="title"/>
          </p:nvPr>
        </p:nvSpPr>
        <p:spPr/>
        <p:txBody>
          <a:bodyPr/>
          <a:lstStyle/>
          <a:p>
            <a:pPr algn="ctr"/>
            <a:r>
              <a:rPr lang="en-US" sz="3600" dirty="0" smtClean="0">
                <a:latin typeface="Comic Sans MS" pitchFamily="66" charset="0"/>
              </a:rPr>
              <a:t>Examples of racism in global history</a:t>
            </a:r>
            <a:endParaRPr lang="el-GR" sz="3600" dirty="0">
              <a:latin typeface="Comic Sans MS" pitchFamily="66" charset="0"/>
            </a:endParaRPr>
          </a:p>
        </p:txBody>
      </p:sp>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4119" y="4725144"/>
            <a:ext cx="3908732" cy="17281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17010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1124744"/>
            <a:ext cx="7924800" cy="1138138"/>
          </a:xfrm>
        </p:spPr>
        <p:txBody>
          <a:bodyPr/>
          <a:lstStyle/>
          <a:p>
            <a:pPr algn="ctr"/>
            <a:r>
              <a:rPr lang="en-US" dirty="0" smtClean="0">
                <a:latin typeface="Comic Sans MS" pitchFamily="66" charset="0"/>
              </a:rPr>
              <a:t>ON Slaves from Africa WORKING On COTTON fields in south </a:t>
            </a:r>
            <a:r>
              <a:rPr lang="en-US" dirty="0" err="1" smtClean="0">
                <a:latin typeface="Comic Sans MS" pitchFamily="66" charset="0"/>
              </a:rPr>
              <a:t>america</a:t>
            </a:r>
            <a:r>
              <a:rPr lang="en-US" dirty="0" smtClean="0">
                <a:latin typeface="Comic Sans MS" pitchFamily="66" charset="0"/>
              </a:rPr>
              <a:t>.</a:t>
            </a:r>
            <a:r>
              <a:rPr lang="el-GR" dirty="0"/>
              <a:t/>
            </a:r>
            <a:br>
              <a:rPr lang="el-GR" dirty="0"/>
            </a:br>
            <a:endParaRPr lang="el-GR" dirty="0"/>
          </a:p>
        </p:txBody>
      </p:sp>
      <p:pic>
        <p:nvPicPr>
          <p:cNvPr id="3074" name="Picture 2"/>
          <p:cNvPicPr>
            <a:picLocks noGrp="1" noChangeAspect="1" noChangeArrowheads="1"/>
          </p:cNvPicPr>
          <p:nvPr>
            <p:ph sz="quarter" idx="13"/>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1680" y="1916832"/>
            <a:ext cx="5688632" cy="3963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84939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4716016" y="1484784"/>
            <a:ext cx="4032448" cy="4230216"/>
          </a:xfrm>
        </p:spPr>
        <p:txBody>
          <a:bodyPr>
            <a:noAutofit/>
          </a:bodyPr>
          <a:lstStyle/>
          <a:p>
            <a:r>
              <a:rPr lang="en-US" sz="2800" dirty="0" smtClean="0">
                <a:solidFill>
                  <a:schemeClr val="tx2"/>
                </a:solidFill>
                <a:latin typeface="Comic Sans MS" pitchFamily="66" charset="0"/>
              </a:rPr>
              <a:t>Terroristic organizations which exist in U.S.A and support the superiority of white opposed to the black race by the use of violence.</a:t>
            </a:r>
            <a:endParaRPr lang="el-GR" sz="2800" dirty="0">
              <a:solidFill>
                <a:schemeClr val="tx2"/>
              </a:solidFill>
              <a:latin typeface="Comic Sans MS" pitchFamily="66" charset="0"/>
            </a:endParaRPr>
          </a:p>
        </p:txBody>
      </p:sp>
      <p:sp>
        <p:nvSpPr>
          <p:cNvPr id="4" name="Title 3"/>
          <p:cNvSpPr>
            <a:spLocks noGrp="1"/>
          </p:cNvSpPr>
          <p:nvPr>
            <p:ph type="title"/>
          </p:nvPr>
        </p:nvSpPr>
        <p:spPr>
          <a:xfrm>
            <a:off x="609600" y="274638"/>
            <a:ext cx="7924800" cy="778098"/>
          </a:xfrm>
        </p:spPr>
        <p:txBody>
          <a:bodyPr/>
          <a:lstStyle/>
          <a:p>
            <a:pPr algn="ctr"/>
            <a:r>
              <a:rPr lang="en-US" sz="4000" dirty="0">
                <a:latin typeface="Comic Sans MS" pitchFamily="66" charset="0"/>
              </a:rPr>
              <a:t>Ku Klux Klan</a:t>
            </a:r>
            <a:endParaRPr lang="el-GR" sz="4000" dirty="0">
              <a:latin typeface="Comic Sans MS" pitchFamily="66" charset="0"/>
            </a:endParaRPr>
          </a:p>
        </p:txBody>
      </p:sp>
      <p:pic>
        <p:nvPicPr>
          <p:cNvPr id="4098" name="Picture 2"/>
          <p:cNvPicPr>
            <a:picLocks noGrp="1" noChangeAspect="1" noChangeArrowheads="1"/>
          </p:cNvPicPr>
          <p:nvPr>
            <p:ph sz="quarter" idx="13"/>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1988840"/>
            <a:ext cx="4061431" cy="31683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56265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4788024" y="1844824"/>
            <a:ext cx="3733800" cy="4114800"/>
          </a:xfrm>
        </p:spPr>
        <p:txBody>
          <a:bodyPr/>
          <a:lstStyle/>
          <a:p>
            <a:endParaRPr lang="el-GR" dirty="0" smtClean="0"/>
          </a:p>
          <a:p>
            <a:r>
              <a:rPr lang="en-US" sz="3200" dirty="0" smtClean="0">
                <a:solidFill>
                  <a:schemeClr val="tx2"/>
                </a:solidFill>
                <a:latin typeface="Comic Sans MS" pitchFamily="66" charset="0"/>
              </a:rPr>
              <a:t>The holocaust of Hebrew, </a:t>
            </a:r>
          </a:p>
          <a:p>
            <a:r>
              <a:rPr lang="en-US" sz="3200" dirty="0" smtClean="0">
                <a:solidFill>
                  <a:schemeClr val="tx2"/>
                </a:solidFill>
                <a:latin typeface="Comic Sans MS" pitchFamily="66" charset="0"/>
              </a:rPr>
              <a:t>the </a:t>
            </a:r>
            <a:r>
              <a:rPr lang="en-US" sz="3200" dirty="0" err="1" smtClean="0">
                <a:solidFill>
                  <a:schemeClr val="tx2"/>
                </a:solidFill>
                <a:latin typeface="Comic Sans MS" pitchFamily="66" charset="0"/>
              </a:rPr>
              <a:t>roma</a:t>
            </a:r>
            <a:r>
              <a:rPr lang="en-US" sz="3200" dirty="0" smtClean="0">
                <a:solidFill>
                  <a:schemeClr val="tx2"/>
                </a:solidFill>
                <a:latin typeface="Comic Sans MS" pitchFamily="66" charset="0"/>
              </a:rPr>
              <a:t>, </a:t>
            </a:r>
          </a:p>
          <a:p>
            <a:r>
              <a:rPr lang="en-US" sz="3200" dirty="0" smtClean="0">
                <a:solidFill>
                  <a:schemeClr val="tx2"/>
                </a:solidFill>
                <a:latin typeface="Comic Sans MS" pitchFamily="66" charset="0"/>
              </a:rPr>
              <a:t>the homosexual and communism. </a:t>
            </a:r>
            <a:endParaRPr lang="el-GR" sz="3200" dirty="0">
              <a:solidFill>
                <a:schemeClr val="tx2"/>
              </a:solidFill>
              <a:latin typeface="Comic Sans MS" pitchFamily="66" charset="0"/>
            </a:endParaRPr>
          </a:p>
        </p:txBody>
      </p:sp>
      <p:sp>
        <p:nvSpPr>
          <p:cNvPr id="4" name="Title 3"/>
          <p:cNvSpPr>
            <a:spLocks noGrp="1"/>
          </p:cNvSpPr>
          <p:nvPr>
            <p:ph type="title"/>
          </p:nvPr>
        </p:nvSpPr>
        <p:spPr>
          <a:xfrm>
            <a:off x="611560" y="332656"/>
            <a:ext cx="7924800" cy="1143000"/>
          </a:xfrm>
        </p:spPr>
        <p:txBody>
          <a:bodyPr/>
          <a:lstStyle/>
          <a:p>
            <a:pPr algn="ctr"/>
            <a:r>
              <a:rPr lang="en-US" sz="4000" dirty="0" smtClean="0">
                <a:latin typeface="Comic Sans MS" pitchFamily="66" charset="0"/>
              </a:rPr>
              <a:t>NAZISM</a:t>
            </a:r>
            <a:endParaRPr lang="el-GR" sz="4000" dirty="0">
              <a:latin typeface="Comic Sans MS" pitchFamily="66" charset="0"/>
            </a:endParaRPr>
          </a:p>
        </p:txBody>
      </p:sp>
      <p:pic>
        <p:nvPicPr>
          <p:cNvPr id="5122" name="Picture 2"/>
          <p:cNvPicPr>
            <a:picLocks noGrp="1" noChangeAspect="1" noChangeArrowheads="1"/>
          </p:cNvPicPr>
          <p:nvPr>
            <p:ph sz="quarter" idx="13"/>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2060848"/>
            <a:ext cx="4330867" cy="34563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37110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4932040" y="980728"/>
            <a:ext cx="3733800" cy="4114800"/>
          </a:xfrm>
        </p:spPr>
        <p:txBody>
          <a:bodyPr>
            <a:noAutofit/>
          </a:bodyPr>
          <a:lstStyle/>
          <a:p>
            <a:r>
              <a:rPr lang="en-US" sz="3200" dirty="0" smtClean="0">
                <a:solidFill>
                  <a:schemeClr val="tx2"/>
                </a:solidFill>
                <a:latin typeface="Comic Sans MS" pitchFamily="66" charset="0"/>
              </a:rPr>
              <a:t>South Africa Authorities have been adopting for years a kind of politics that enforces racial distinction its black residents. </a:t>
            </a:r>
            <a:endParaRPr lang="el-GR" sz="3200" dirty="0">
              <a:solidFill>
                <a:schemeClr val="tx2"/>
              </a:solidFill>
              <a:latin typeface="Comic Sans MS" pitchFamily="66" charset="0"/>
            </a:endParaRPr>
          </a:p>
        </p:txBody>
      </p:sp>
      <p:sp>
        <p:nvSpPr>
          <p:cNvPr id="4" name="Title 3"/>
          <p:cNvSpPr>
            <a:spLocks noGrp="1"/>
          </p:cNvSpPr>
          <p:nvPr>
            <p:ph type="title"/>
          </p:nvPr>
        </p:nvSpPr>
        <p:spPr>
          <a:xfrm>
            <a:off x="611560" y="0"/>
            <a:ext cx="7924800" cy="1143000"/>
          </a:xfrm>
        </p:spPr>
        <p:txBody>
          <a:bodyPr/>
          <a:lstStyle/>
          <a:p>
            <a:pPr algn="ctr"/>
            <a:r>
              <a:rPr lang="en-US" sz="4000" dirty="0">
                <a:latin typeface="Comic Sans MS" pitchFamily="66" charset="0"/>
              </a:rPr>
              <a:t>Apartheid</a:t>
            </a:r>
            <a:endParaRPr lang="el-GR" sz="4000" dirty="0">
              <a:latin typeface="Comic Sans MS" pitchFamily="66" charset="0"/>
            </a:endParaRPr>
          </a:p>
        </p:txBody>
      </p:sp>
      <p:pic>
        <p:nvPicPr>
          <p:cNvPr id="6146" name="Picture 2"/>
          <p:cNvPicPr>
            <a:picLocks noGrp="1" noChangeAspect="1" noChangeArrowheads="1"/>
          </p:cNvPicPr>
          <p:nvPr>
            <p:ph sz="quarter" idx="13"/>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4359" y="1484784"/>
            <a:ext cx="2562225" cy="179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8035" y="3861048"/>
            <a:ext cx="2533650" cy="1809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81119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4499992" y="332656"/>
            <a:ext cx="4536504" cy="5616624"/>
          </a:xfrm>
        </p:spPr>
        <p:txBody>
          <a:bodyPr>
            <a:noAutofit/>
          </a:bodyPr>
          <a:lstStyle/>
          <a:p>
            <a:r>
              <a:rPr lang="en-US" sz="2400" dirty="0" smtClean="0">
                <a:solidFill>
                  <a:schemeClr val="tx2"/>
                </a:solidFill>
                <a:latin typeface="Comic Sans MS" pitchFamily="66" charset="0"/>
              </a:rPr>
              <a:t>Millions of immigrants or refugees live in Europe.</a:t>
            </a:r>
          </a:p>
          <a:p>
            <a:r>
              <a:rPr lang="en-US" sz="2400" dirty="0" smtClean="0">
                <a:solidFill>
                  <a:schemeClr val="tx2"/>
                </a:solidFill>
                <a:latin typeface="Comic Sans MS" pitchFamily="66" charset="0"/>
              </a:rPr>
              <a:t>Countries as Italy, Spain, Greece ,and Portugal , which in the past were sender of refugees were converted to countries – receptions of immigrants.</a:t>
            </a:r>
          </a:p>
          <a:p>
            <a:r>
              <a:rPr lang="en-US" sz="2400" dirty="0" smtClean="0">
                <a:solidFill>
                  <a:schemeClr val="tx2"/>
                </a:solidFill>
                <a:latin typeface="Comic Sans MS" pitchFamily="66" charset="0"/>
              </a:rPr>
              <a:t>Immigrants and refugees accept serious discrimination resulting in lots of reactions and incidents of violence .</a:t>
            </a:r>
            <a:endParaRPr lang="el-GR" sz="2400" dirty="0">
              <a:solidFill>
                <a:schemeClr val="tx2"/>
              </a:solidFill>
              <a:latin typeface="Comic Sans MS" pitchFamily="66" charset="0"/>
            </a:endParaRPr>
          </a:p>
        </p:txBody>
      </p:sp>
      <p:sp>
        <p:nvSpPr>
          <p:cNvPr id="4" name="Title 3"/>
          <p:cNvSpPr>
            <a:spLocks noGrp="1"/>
          </p:cNvSpPr>
          <p:nvPr>
            <p:ph type="title"/>
          </p:nvPr>
        </p:nvSpPr>
        <p:spPr>
          <a:xfrm>
            <a:off x="251520" y="836712"/>
            <a:ext cx="4250432" cy="1080120"/>
          </a:xfrm>
        </p:spPr>
        <p:txBody>
          <a:bodyPr/>
          <a:lstStyle/>
          <a:p>
            <a:pPr algn="ctr"/>
            <a:r>
              <a:rPr lang="en-US" sz="3200" dirty="0" smtClean="0">
                <a:latin typeface="Comic Sans MS" pitchFamily="66" charset="0"/>
              </a:rPr>
              <a:t>THE RACISM IN EUROPE NOWDAYS</a:t>
            </a:r>
            <a:endParaRPr lang="el-GR" sz="3200" dirty="0">
              <a:latin typeface="Comic Sans MS" pitchFamily="66" charset="0"/>
            </a:endParaRPr>
          </a:p>
        </p:txBody>
      </p:sp>
      <p:pic>
        <p:nvPicPr>
          <p:cNvPr id="7170" name="Picture 2"/>
          <p:cNvPicPr>
            <a:picLocks noGrp="1" noChangeAspect="1" noChangeArrowheads="1"/>
          </p:cNvPicPr>
          <p:nvPr>
            <p:ph sz="quarter" idx="13"/>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2348880"/>
            <a:ext cx="4032448" cy="33843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82120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1705</TotalTime>
  <Words>787</Words>
  <Application>Microsoft Office PowerPoint</Application>
  <PresentationFormat>Προβολή στην οθόνη (4:3)</PresentationFormat>
  <Paragraphs>95</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Horizon</vt:lpstr>
      <vt:lpstr>How we deal with racism and xenophobia</vt:lpstr>
      <vt:lpstr> R A C I S M</vt:lpstr>
      <vt:lpstr>xenophobia</vt:lpstr>
      <vt:lpstr>Examples of racism in global history</vt:lpstr>
      <vt:lpstr>ON Slaves from Africa WORKING On COTTON fields in south america. </vt:lpstr>
      <vt:lpstr>Ku Klux Klan</vt:lpstr>
      <vt:lpstr>NAZISM</vt:lpstr>
      <vt:lpstr>Apartheid</vt:lpstr>
      <vt:lpstr>THE RACISM IN EUROPE NOWDAYS</vt:lpstr>
      <vt:lpstr>Is there racism in Greece?</vt:lpstr>
      <vt:lpstr>Is there racism in greece?</vt:lpstr>
      <vt:lpstr>What can we do?</vt:lpstr>
      <vt:lpstr>What do we do?</vt:lpstr>
      <vt:lpstr>WHAT CAN WE DO?</vt:lpstr>
      <vt:lpstr>WHAT CAN WE DO?</vt:lpstr>
      <vt:lpstr>WHAT CAN WE DO?</vt:lpstr>
      <vt:lpstr>WHAT DO WE DO?</vt:lpstr>
      <vt:lpstr>WHAT DO WE DO ?</vt:lpstr>
      <vt:lpstr>WHAT DO WE DO?</vt:lpstr>
      <vt:lpstr>Διαφάνεια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Ρατσισμοσ</dc:title>
  <dc:creator>Plat_2</dc:creator>
  <cp:lastModifiedBy>User</cp:lastModifiedBy>
  <cp:revision>94</cp:revision>
  <dcterms:created xsi:type="dcterms:W3CDTF">2017-07-18T08:38:42Z</dcterms:created>
  <dcterms:modified xsi:type="dcterms:W3CDTF">2017-10-31T17:06:57Z</dcterms:modified>
</cp:coreProperties>
</file>