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7" r:id="rId4"/>
    <p:sldId id="280" r:id="rId5"/>
    <p:sldId id="259" r:id="rId6"/>
    <p:sldId id="260" r:id="rId7"/>
    <p:sldId id="261" r:id="rId8"/>
    <p:sldId id="281" r:id="rId9"/>
    <p:sldId id="263" r:id="rId10"/>
    <p:sldId id="267" r:id="rId11"/>
    <p:sldId id="284" r:id="rId12"/>
    <p:sldId id="264" r:id="rId13"/>
    <p:sldId id="265" r:id="rId14"/>
    <p:sldId id="266" r:id="rId15"/>
    <p:sldId id="278" r:id="rId16"/>
    <p:sldId id="279" r:id="rId17"/>
    <p:sldId id="282" r:id="rId18"/>
    <p:sldId id="276" r:id="rId19"/>
    <p:sldId id="283" r:id="rId20"/>
    <p:sldId id="274"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Μεσαίο στυλ 4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Φωτεινό στυλ 3 - Έμφαση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E5B7C84-DD52-4119-97BF-22821463DA35}" type="datetimeFigureOut">
              <a:rPr lang="el-GR" smtClean="0"/>
              <a:pPr/>
              <a:t>29/11/2017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0C8E11B-305D-4EEE-BA41-B33BA69F937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B7C84-DD52-4119-97BF-22821463DA35}" type="datetimeFigureOut">
              <a:rPr lang="el-GR" smtClean="0"/>
              <a:pPr/>
              <a:t>29/11/2017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8E11B-305D-4EEE-BA41-B33BA69F937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620689"/>
            <a:ext cx="7772400" cy="1368152"/>
          </a:xfrm>
        </p:spPr>
        <p:txBody>
          <a:bodyPr>
            <a:noAutofit/>
          </a:bodyPr>
          <a:lstStyle/>
          <a:p>
            <a:r>
              <a:rPr lang="en-US" sz="4800" dirty="0" smtClean="0"/>
              <a:t>How Greece handled the refugee crisis</a:t>
            </a:r>
            <a:endParaRPr lang="el-GR" sz="4800" dirty="0"/>
          </a:p>
        </p:txBody>
      </p:sp>
      <p:pic>
        <p:nvPicPr>
          <p:cNvPr id="20482" name="Picture 2" descr="Αποτέλεσμα εικόνας για Μπεχράκης προσφυγες"/>
          <p:cNvPicPr>
            <a:picLocks noChangeAspect="1" noChangeArrowheads="1"/>
          </p:cNvPicPr>
          <p:nvPr/>
        </p:nvPicPr>
        <p:blipFill>
          <a:blip r:embed="rId2" cstate="print"/>
          <a:srcRect l="8511" r="8511"/>
          <a:stretch>
            <a:fillRect/>
          </a:stretch>
        </p:blipFill>
        <p:spPr bwMode="auto">
          <a:xfrm>
            <a:off x="1763688" y="2204864"/>
            <a:ext cx="5616624" cy="39835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5544617"/>
          </a:xfrm>
        </p:spPr>
        <p:txBody>
          <a:bodyPr>
            <a:noAutofit/>
          </a:bodyPr>
          <a:lstStyle/>
          <a:p>
            <a:r>
              <a:rPr lang="en-US" dirty="0" smtClean="0"/>
              <a:t>In September 2015, EU Member States agreed to relocate 160.000 refugees from Greece and Italy</a:t>
            </a:r>
            <a:r>
              <a:rPr lang="el-GR" dirty="0" smtClean="0"/>
              <a:t>.</a:t>
            </a:r>
            <a:endParaRPr lang="en-US" dirty="0" smtClean="0"/>
          </a:p>
          <a:p>
            <a:endParaRPr lang="en-US" dirty="0" smtClean="0"/>
          </a:p>
          <a:p>
            <a:r>
              <a:rPr lang="en-US" dirty="0" smtClean="0"/>
              <a:t>Unfortunately, only 1.145 refugees have been relocated. </a:t>
            </a:r>
          </a:p>
          <a:p>
            <a:endParaRPr lang="en-US" dirty="0" smtClean="0"/>
          </a:p>
          <a:p>
            <a:r>
              <a:rPr lang="en-US" dirty="0" smtClean="0"/>
              <a:t>The number of refugees who live in Greece and have the right to relocate is about </a:t>
            </a:r>
            <a:r>
              <a:rPr lang="el-GR" dirty="0" smtClean="0"/>
              <a:t>35.000-40.000</a:t>
            </a:r>
            <a:r>
              <a:rPr lang="en-US" dirty="0" smtClean="0"/>
              <a:t>.</a:t>
            </a:r>
            <a:r>
              <a:rPr lang="el-GR" dirty="0" smtClean="0"/>
              <a:t> </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74638"/>
            <a:ext cx="8712968" cy="1143000"/>
          </a:xfrm>
        </p:spPr>
        <p:txBody>
          <a:bodyPr>
            <a:noAutofit/>
          </a:bodyPr>
          <a:lstStyle/>
          <a:p>
            <a:r>
              <a:rPr lang="en-US" sz="3200" b="1" dirty="0" smtClean="0"/>
              <a:t>European states have accepted less than 30 </a:t>
            </a:r>
            <a:r>
              <a:rPr lang="el-GR" sz="3200" b="1" dirty="0" smtClean="0"/>
              <a:t>%</a:t>
            </a:r>
            <a:r>
              <a:rPr lang="en-US" sz="3200" b="1" dirty="0" smtClean="0"/>
              <a:t> of the asylum seekers that they</a:t>
            </a:r>
            <a:r>
              <a:rPr lang="el-GR" sz="3200" b="1" dirty="0" smtClean="0"/>
              <a:t> </a:t>
            </a:r>
            <a:r>
              <a:rPr lang="en-US" sz="3200" b="1" dirty="0" smtClean="0"/>
              <a:t>pledged to relocate back in September 2015</a:t>
            </a:r>
            <a:endParaRPr lang="el-GR" sz="3200" b="1" dirty="0"/>
          </a:p>
        </p:txBody>
      </p:sp>
      <p:sp>
        <p:nvSpPr>
          <p:cNvPr id="3" name="2 - Θέση περιεχομένου"/>
          <p:cNvSpPr>
            <a:spLocks noGrp="1"/>
          </p:cNvSpPr>
          <p:nvPr>
            <p:ph idx="1"/>
          </p:nvPr>
        </p:nvSpPr>
        <p:spPr/>
        <p:txBody>
          <a:bodyPr>
            <a:normAutofit fontScale="85000" lnSpcReduction="20000"/>
          </a:bodyPr>
          <a:lstStyle/>
          <a:p>
            <a:r>
              <a:rPr lang="en-US" dirty="0" smtClean="0"/>
              <a:t>With few exceptions, the majority of European states have not seriously engaged with the scheme. They have failed to offer places according to their commitments or have accepted asylum seekers at a very slow pace</a:t>
            </a:r>
            <a:endParaRPr lang="el-GR" dirty="0" smtClean="0"/>
          </a:p>
          <a:p>
            <a:r>
              <a:rPr lang="en-US" dirty="0" smtClean="0"/>
              <a:t>Among the worst offenders are Poland and Hungary, both of which have refused to accept a single asylum-seeker from Italy and Greece.</a:t>
            </a:r>
            <a:endParaRPr lang="el-GR" dirty="0" smtClean="0"/>
          </a:p>
          <a:p>
            <a:r>
              <a:rPr lang="en-US" dirty="0" smtClean="0"/>
              <a:t>Norway and Lichtenstein opted in to the scheme voluntarily, and have both fulfilled their commitments to relocate 1500 and 10 respectively.</a:t>
            </a:r>
            <a:endParaRPr lang="el-GR" dirty="0" smtClean="0"/>
          </a:p>
          <a:p>
            <a:pPr>
              <a:buNone/>
            </a:pPr>
            <a:r>
              <a:rPr lang="en-US" b="1" dirty="0" smtClean="0"/>
              <a:t>    International amnesty report 26 /9/2017</a:t>
            </a:r>
            <a:endParaRPr lang="el-G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b="1" dirty="0" smtClean="0"/>
              <a:t>March 2016</a:t>
            </a:r>
            <a:br>
              <a:rPr lang="en-US" b="1" dirty="0" smtClean="0"/>
            </a:br>
            <a:r>
              <a:rPr lang="en-US" b="1" dirty="0" smtClean="0"/>
              <a:t>The agreement between EU-Turkey</a:t>
            </a:r>
            <a:endParaRPr lang="el-GR" b="1" dirty="0"/>
          </a:p>
        </p:txBody>
      </p:sp>
      <p:sp>
        <p:nvSpPr>
          <p:cNvPr id="3" name="2 - Θέση περιεχομένου"/>
          <p:cNvSpPr>
            <a:spLocks noGrp="1"/>
          </p:cNvSpPr>
          <p:nvPr>
            <p:ph idx="1"/>
          </p:nvPr>
        </p:nvSpPr>
        <p:spPr/>
        <p:txBody>
          <a:bodyPr/>
          <a:lstStyle/>
          <a:p>
            <a:r>
              <a:rPr lang="el-GR" dirty="0"/>
              <a:t> </a:t>
            </a:r>
            <a:r>
              <a:rPr lang="en-GB" dirty="0" smtClean="0"/>
              <a:t>Turkey and the EU have decided to end the illegitimate migration from Turkey to the Greek islands.</a:t>
            </a:r>
            <a:endParaRPr lang="el-GR" dirty="0" smtClean="0"/>
          </a:p>
          <a:p>
            <a:pPr>
              <a:buNone/>
            </a:pPr>
            <a:endParaRPr lang="el-GR" dirty="0"/>
          </a:p>
        </p:txBody>
      </p:sp>
      <p:pic>
        <p:nvPicPr>
          <p:cNvPr id="4" name="3 - Εικόνα" descr="09s1turkeygreec1-thumb-large.jpg"/>
          <p:cNvPicPr>
            <a:picLocks noChangeAspect="1"/>
          </p:cNvPicPr>
          <p:nvPr/>
        </p:nvPicPr>
        <p:blipFill>
          <a:blip r:embed="rId2" cstate="print"/>
          <a:stretch>
            <a:fillRect/>
          </a:stretch>
        </p:blipFill>
        <p:spPr>
          <a:xfrm>
            <a:off x="1979712" y="3140968"/>
            <a:ext cx="5472608" cy="341609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GB" b="1" dirty="0" smtClean="0"/>
              <a:t>EU- Turkey Agreement</a:t>
            </a:r>
            <a:endParaRPr lang="el-GR" dirty="0"/>
          </a:p>
        </p:txBody>
      </p:sp>
      <p:sp>
        <p:nvSpPr>
          <p:cNvPr id="3" name="2 - Θέση περιεχομένου"/>
          <p:cNvSpPr>
            <a:spLocks noGrp="1"/>
          </p:cNvSpPr>
          <p:nvPr>
            <p:ph idx="1"/>
          </p:nvPr>
        </p:nvSpPr>
        <p:spPr/>
        <p:txBody>
          <a:bodyPr>
            <a:normAutofit fontScale="92500" lnSpcReduction="10000"/>
          </a:bodyPr>
          <a:lstStyle/>
          <a:p>
            <a:pPr lvl="0"/>
            <a:r>
              <a:rPr lang="en-GB" dirty="0" smtClean="0"/>
              <a:t>All refugees going through the Turkish coastline to the Greek islands will return to Turkey, as well as all those whose asylum application has been denied.</a:t>
            </a:r>
            <a:endParaRPr lang="el-GR" dirty="0" smtClean="0"/>
          </a:p>
          <a:p>
            <a:pPr lvl="0"/>
            <a:r>
              <a:rPr lang="en-GB" dirty="0" smtClean="0"/>
              <a:t>Further on, according to the criteria of the UN, there will be a correspondence for every Syrian returning to Turkey from the Greek islands  to a Syrian instated in the EU, giving priority to the immigrants that haven’t tried to enter Greece illegally.</a:t>
            </a:r>
            <a:endParaRPr lang="el-GR" dirty="0" smtClean="0"/>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836712"/>
            <a:ext cx="8229600" cy="5289451"/>
          </a:xfrm>
        </p:spPr>
        <p:txBody>
          <a:bodyPr>
            <a:normAutofit/>
          </a:bodyPr>
          <a:lstStyle/>
          <a:p>
            <a:pPr lvl="0"/>
            <a:r>
              <a:rPr lang="en-GB" dirty="0" smtClean="0"/>
              <a:t>Activation of the “Voluntary Humanitarian Admission Scheme” program, were the members of the EU can participate in a voluntary base,</a:t>
            </a:r>
            <a:endParaRPr lang="el-GR" dirty="0" smtClean="0"/>
          </a:p>
          <a:p>
            <a:pPr lvl="0"/>
            <a:r>
              <a:rPr lang="en-GB" dirty="0" smtClean="0"/>
              <a:t>There’s a provision for the acceleration of issuing  visas for Turks for countries of the EU</a:t>
            </a:r>
            <a:endParaRPr lang="el-GR" dirty="0" smtClean="0"/>
          </a:p>
          <a:p>
            <a:r>
              <a:rPr lang="en-GB" dirty="0" smtClean="0"/>
              <a:t>Disbursement of 3 </a:t>
            </a:r>
            <a:r>
              <a:rPr lang="en-GB" dirty="0" err="1" smtClean="0"/>
              <a:t>bil</a:t>
            </a:r>
            <a:r>
              <a:rPr lang="en-GB" dirty="0" smtClean="0"/>
              <a:t> Euros, as a benefit to the immigrating population, till the end of March</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GB" b="1" dirty="0" smtClean="0"/>
              <a:t>The up to date acts of the Greek government</a:t>
            </a:r>
            <a:endParaRPr lang="el-GR" dirty="0"/>
          </a:p>
        </p:txBody>
      </p:sp>
      <p:sp>
        <p:nvSpPr>
          <p:cNvPr id="3" name="2 - Θέση περιεχομένου"/>
          <p:cNvSpPr>
            <a:spLocks noGrp="1"/>
          </p:cNvSpPr>
          <p:nvPr>
            <p:ph idx="1"/>
          </p:nvPr>
        </p:nvSpPr>
        <p:spPr/>
        <p:txBody>
          <a:bodyPr>
            <a:normAutofit fontScale="92500" lnSpcReduction="20000"/>
          </a:bodyPr>
          <a:lstStyle/>
          <a:p>
            <a:pPr lvl="0"/>
            <a:r>
              <a:rPr lang="en-GB" dirty="0" smtClean="0"/>
              <a:t>The management of over a million refugees “with increasing care and dignity”</a:t>
            </a:r>
            <a:endParaRPr lang="el-GR" dirty="0" smtClean="0"/>
          </a:p>
          <a:p>
            <a:pPr lvl="0"/>
            <a:r>
              <a:rPr lang="en-GB" dirty="0" smtClean="0"/>
              <a:t>The creation initially, of 40000 hospitality places for the management of 60000 people that have been trapped in the country “after the illegal shutting of the borders by the neighbouring countries” and secondary the sheltering of asylum seekers, in apartments (</a:t>
            </a:r>
            <a:r>
              <a:rPr lang="en-GB" b="1" dirty="0" smtClean="0"/>
              <a:t>House renting, following the </a:t>
            </a:r>
            <a:r>
              <a:rPr lang="en-GB" dirty="0" smtClean="0"/>
              <a:t> </a:t>
            </a:r>
            <a:r>
              <a:rPr lang="en-GB" b="1" dirty="0" smtClean="0"/>
              <a:t>project &lt;&lt;Temporary Housing of Refugees&gt;&gt; financed by the United Nations High Commissioner for Refugees).</a:t>
            </a:r>
            <a:endParaRPr lang="el-GR" dirty="0" smtClean="0"/>
          </a:p>
          <a:p>
            <a:pPr fontAlgn="base"/>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5976664"/>
          </a:xfrm>
        </p:spPr>
        <p:txBody>
          <a:bodyPr>
            <a:normAutofit/>
          </a:bodyPr>
          <a:lstStyle/>
          <a:p>
            <a:pPr lvl="0"/>
            <a:r>
              <a:rPr lang="en-GB" dirty="0" smtClean="0"/>
              <a:t>The peaceful – non violent  transport of refugees and immigrants from camps to the hospitality structures, where housing, food, nursing and psychosocial support is offered</a:t>
            </a:r>
            <a:endParaRPr lang="el-GR" dirty="0" smtClean="0"/>
          </a:p>
          <a:p>
            <a:pPr fontAlgn="base">
              <a:buNone/>
            </a:pPr>
            <a:endParaRPr lang="el-GR" dirty="0" smtClean="0"/>
          </a:p>
          <a:p>
            <a:pPr fontAlgn="base"/>
            <a:endParaRPr lang="el-GR" dirty="0" smtClean="0"/>
          </a:p>
          <a:p>
            <a:endParaRPr lang="el-GR" dirty="0"/>
          </a:p>
        </p:txBody>
      </p:sp>
      <p:pic>
        <p:nvPicPr>
          <p:cNvPr id="3074" name="Picture 2" descr="D:\erasmus+ μετανάστευση\φωτο\Μεταφορά.jpg"/>
          <p:cNvPicPr>
            <a:picLocks noChangeAspect="1" noChangeArrowheads="1"/>
          </p:cNvPicPr>
          <p:nvPr/>
        </p:nvPicPr>
        <p:blipFill>
          <a:blip r:embed="rId2" cstate="print"/>
          <a:srcRect/>
          <a:stretch>
            <a:fillRect/>
          </a:stretch>
        </p:blipFill>
        <p:spPr bwMode="auto">
          <a:xfrm>
            <a:off x="899592" y="2708920"/>
            <a:ext cx="7429500" cy="35213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04664"/>
            <a:ext cx="8229600" cy="5721499"/>
          </a:xfrm>
        </p:spPr>
        <p:txBody>
          <a:bodyPr/>
          <a:lstStyle/>
          <a:p>
            <a:pPr lvl="0"/>
            <a:r>
              <a:rPr lang="en-GB" dirty="0" smtClean="0"/>
              <a:t>The gradual introduction of kids to education and acts of culture and athletics (the young refugees that study in Greek schools are about 2500 for the year 2016-17 in 94 schools).</a:t>
            </a:r>
            <a:endParaRPr lang="el-GR" dirty="0" smtClean="0"/>
          </a:p>
          <a:p>
            <a:pPr>
              <a:buNone/>
            </a:pPr>
            <a:endParaRPr lang="el-GR" dirty="0"/>
          </a:p>
        </p:txBody>
      </p:sp>
      <p:pic>
        <p:nvPicPr>
          <p:cNvPr id="4098" name="Picture 2" descr="D:\erasmus+ μετανάστευση\φωτο\σχολείο.jpg"/>
          <p:cNvPicPr>
            <a:picLocks noChangeAspect="1" noChangeArrowheads="1"/>
          </p:cNvPicPr>
          <p:nvPr/>
        </p:nvPicPr>
        <p:blipFill>
          <a:blip r:embed="rId2" cstate="print"/>
          <a:srcRect/>
          <a:stretch>
            <a:fillRect/>
          </a:stretch>
        </p:blipFill>
        <p:spPr bwMode="auto">
          <a:xfrm>
            <a:off x="1259632" y="2708920"/>
            <a:ext cx="6588224" cy="329411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124744"/>
            <a:ext cx="8229600" cy="5184576"/>
          </a:xfrm>
        </p:spPr>
        <p:txBody>
          <a:bodyPr>
            <a:normAutofit/>
          </a:bodyPr>
          <a:lstStyle/>
          <a:p>
            <a:pPr lvl="0"/>
            <a:r>
              <a:rPr lang="en-GB" sz="4000" dirty="0" smtClean="0"/>
              <a:t>The government’s policy is to keep trying so that all rights that the refugees are entitled to, are offered, in conditions of dignity and humanity.</a:t>
            </a:r>
            <a:endParaRPr lang="el-GR" sz="4000" dirty="0" smtClean="0"/>
          </a:p>
          <a:p>
            <a:pPr lvl="0"/>
            <a:r>
              <a:rPr lang="en-GB" sz="4000" dirty="0" smtClean="0"/>
              <a:t>Refugees should be treated equally with access to health, education, work and life.</a:t>
            </a:r>
            <a:endParaRPr lang="el-GR" sz="4000" dirty="0" smtClean="0"/>
          </a:p>
          <a:p>
            <a:pPr fontAlgn="base">
              <a:buNone/>
            </a:pPr>
            <a:endParaRPr lang="el-GR" sz="5900" dirty="0" smtClean="0"/>
          </a:p>
          <a:p>
            <a:pPr fontAlgn="base">
              <a:buNone/>
            </a:pPr>
            <a:endParaRPr lang="el-GR" dirty="0" smtClean="0"/>
          </a:p>
          <a:p>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577483"/>
          </a:xfrm>
        </p:spPr>
        <p:txBody>
          <a:bodyPr/>
          <a:lstStyle/>
          <a:p>
            <a:pPr lvl="0"/>
            <a:r>
              <a:rPr lang="en-GB" dirty="0" smtClean="0"/>
              <a:t>Us Greeks with the solidarity we have shown up to now, we need to continue to accept the refugees as part of our society and help them integrate.</a:t>
            </a:r>
            <a:endParaRPr lang="el-GR" dirty="0" smtClean="0"/>
          </a:p>
          <a:p>
            <a:pPr>
              <a:buNone/>
            </a:pPr>
            <a:endParaRPr lang="el-GR" dirty="0"/>
          </a:p>
        </p:txBody>
      </p:sp>
      <p:pic>
        <p:nvPicPr>
          <p:cNvPr id="5122" name="Picture 2" descr="D:\erasmus+ μετανάστευση\φωτο\Ο ψαρας.jpg"/>
          <p:cNvPicPr>
            <a:picLocks noChangeAspect="1" noChangeArrowheads="1"/>
          </p:cNvPicPr>
          <p:nvPr/>
        </p:nvPicPr>
        <p:blipFill>
          <a:blip r:embed="rId2" cstate="print"/>
          <a:srcRect/>
          <a:stretch>
            <a:fillRect/>
          </a:stretch>
        </p:blipFill>
        <p:spPr bwMode="auto">
          <a:xfrm>
            <a:off x="2051720" y="2708920"/>
            <a:ext cx="5186122" cy="34539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lstStyle/>
          <a:p>
            <a:r>
              <a:rPr lang="en-GB" b="1" dirty="0" smtClean="0"/>
              <a:t>UNCHR 2015 report</a:t>
            </a:r>
            <a:endParaRPr lang="el-GR" b="1" dirty="0"/>
          </a:p>
        </p:txBody>
      </p:sp>
      <p:sp>
        <p:nvSpPr>
          <p:cNvPr id="3" name="2 - Θέση περιεχομένου"/>
          <p:cNvSpPr>
            <a:spLocks noGrp="1"/>
          </p:cNvSpPr>
          <p:nvPr>
            <p:ph sz="half" idx="2"/>
          </p:nvPr>
        </p:nvSpPr>
        <p:spPr>
          <a:xfrm>
            <a:off x="457200" y="1052736"/>
            <a:ext cx="3538736" cy="5073427"/>
          </a:xfrm>
        </p:spPr>
        <p:txBody>
          <a:bodyPr>
            <a:normAutofit fontScale="92500" lnSpcReduction="10000"/>
          </a:bodyPr>
          <a:lstStyle/>
          <a:p>
            <a:pPr lvl="0"/>
            <a:r>
              <a:rPr lang="en-GB" dirty="0" smtClean="0"/>
              <a:t>More than 851.319 refugees, requesting asylum and immigrants crossed the sea to reach the Aegean islands </a:t>
            </a:r>
            <a:endParaRPr lang="el-GR" dirty="0" smtClean="0"/>
          </a:p>
          <a:p>
            <a:pPr lvl="0"/>
            <a:r>
              <a:rPr lang="en-GB" dirty="0" smtClean="0"/>
              <a:t>More than 610 people drowned</a:t>
            </a:r>
            <a:endParaRPr lang="el-GR" dirty="0" smtClean="0"/>
          </a:p>
          <a:p>
            <a:pPr lvl="0"/>
            <a:r>
              <a:rPr lang="en-GB" dirty="0" smtClean="0"/>
              <a:t>They were initially welcomed on the islands by activists, volunteers, NGO (Non Governmental Organizations) and the UNHCR (United Nations High Commissioner for Refugees aka UN  Refugee Agency) </a:t>
            </a:r>
            <a:endParaRPr lang="el-GR" dirty="0" smtClean="0"/>
          </a:p>
          <a:p>
            <a:endParaRPr lang="el-GR" dirty="0" smtClean="0"/>
          </a:p>
        </p:txBody>
      </p:sp>
      <p:pic>
        <p:nvPicPr>
          <p:cNvPr id="13" name="12 - Θέση περιεχομένου" descr="lesvos-katagrafi.jpg"/>
          <p:cNvPicPr>
            <a:picLocks noGrp="1" noChangeAspect="1"/>
          </p:cNvPicPr>
          <p:nvPr>
            <p:ph sz="quarter" idx="4"/>
          </p:nvPr>
        </p:nvPicPr>
        <p:blipFill>
          <a:blip r:embed="rId2" cstate="print"/>
          <a:stretch>
            <a:fillRect/>
          </a:stretch>
        </p:blipFill>
        <p:spPr>
          <a:xfrm>
            <a:off x="4211960" y="980728"/>
            <a:ext cx="4497297" cy="2808312"/>
          </a:xfrm>
        </p:spPr>
      </p:pic>
      <p:pic>
        <p:nvPicPr>
          <p:cNvPr id="17411" name="Picture 3" descr="Αποτέλεσμα εικόνας για γιαγιαδες"/>
          <p:cNvPicPr>
            <a:picLocks noChangeAspect="1" noChangeArrowheads="1"/>
          </p:cNvPicPr>
          <p:nvPr/>
        </p:nvPicPr>
        <p:blipFill>
          <a:blip r:embed="rId3" cstate="print"/>
          <a:srcRect/>
          <a:stretch>
            <a:fillRect/>
          </a:stretch>
        </p:blipFill>
        <p:spPr bwMode="auto">
          <a:xfrm>
            <a:off x="4283968" y="3861048"/>
            <a:ext cx="4441097" cy="249776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a:bodyPr>
          <a:lstStyle/>
          <a:p>
            <a:pPr lvl="0"/>
            <a:r>
              <a:rPr lang="en-GB" sz="3600" dirty="0" smtClean="0"/>
              <a:t>What is desired, is not to let the refugee lose his identity, his values and way of leaving. It is to move forward, in a way that he keeps his identity, but also to be able to adapt to the new circumstances </a:t>
            </a:r>
            <a:endParaRPr lang="el-GR"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508104" y="273050"/>
            <a:ext cx="2952328" cy="6468318"/>
          </a:xfrm>
        </p:spPr>
        <p:txBody>
          <a:bodyPr>
            <a:normAutofit fontScale="92500" lnSpcReduction="20000"/>
          </a:bodyPr>
          <a:lstStyle/>
          <a:p>
            <a:pPr lvl="0"/>
            <a:r>
              <a:rPr lang="en-GB" sz="2000" dirty="0" smtClean="0"/>
              <a:t>Bad programming, inefficient use of the money given by the European Union and the financial crisis in Greece led the Greek government to face  this crisis with a distraught</a:t>
            </a:r>
            <a:endParaRPr lang="el-GR" sz="2000" dirty="0" smtClean="0"/>
          </a:p>
          <a:p>
            <a:pPr lvl="0"/>
            <a:endParaRPr lang="el-GR" sz="2000" dirty="0" smtClean="0"/>
          </a:p>
          <a:p>
            <a:pPr lvl="0"/>
            <a:r>
              <a:rPr lang="en-GB" sz="2000" dirty="0" smtClean="0"/>
              <a:t>In mid October, the Greek authorities established a pilot plan for the screening of the new arrivals by the </a:t>
            </a:r>
            <a:r>
              <a:rPr lang="en-GB" sz="2000" i="1" dirty="0" smtClean="0"/>
              <a:t>European organisation for the management of external borders</a:t>
            </a:r>
            <a:r>
              <a:rPr lang="en-GB" sz="2000" dirty="0" smtClean="0"/>
              <a:t> (</a:t>
            </a:r>
            <a:r>
              <a:rPr lang="en-GB" sz="2000" dirty="0" err="1" smtClean="0"/>
              <a:t>Frontex</a:t>
            </a:r>
            <a:r>
              <a:rPr lang="en-GB" sz="2000" dirty="0" smtClean="0"/>
              <a:t>) and the Greek Police</a:t>
            </a:r>
            <a:endParaRPr lang="el-GR" sz="2000" dirty="0" smtClean="0"/>
          </a:p>
          <a:p>
            <a:pPr lvl="0"/>
            <a:endParaRPr lang="el-GR" sz="2000" dirty="0" smtClean="0"/>
          </a:p>
          <a:p>
            <a:pPr lvl="0"/>
            <a:r>
              <a:rPr lang="en-GB" sz="2000" dirty="0" smtClean="0"/>
              <a:t>The islands that receive the highest number of refugee currents are: Lesbos, Chios, Samos, Kos, </a:t>
            </a:r>
            <a:r>
              <a:rPr lang="en-GB" sz="2000" dirty="0" err="1" smtClean="0"/>
              <a:t>Leros</a:t>
            </a:r>
            <a:r>
              <a:rPr lang="en-GB" sz="2000" dirty="0" smtClean="0"/>
              <a:t> and </a:t>
            </a:r>
            <a:r>
              <a:rPr lang="en-GB" sz="2000" dirty="0" err="1" smtClean="0"/>
              <a:t>Agathonisi</a:t>
            </a:r>
            <a:r>
              <a:rPr lang="en-GB" sz="2000" dirty="0" smtClean="0"/>
              <a:t>  </a:t>
            </a:r>
            <a:endParaRPr lang="el-GR" sz="2000" dirty="0" smtClean="0"/>
          </a:p>
          <a:p>
            <a:pPr>
              <a:buNone/>
            </a:pPr>
            <a:endParaRPr lang="el-GR" sz="4400" dirty="0" smtClean="0"/>
          </a:p>
          <a:p>
            <a:endParaRPr lang="el-GR" sz="4400" dirty="0" smtClean="0"/>
          </a:p>
          <a:p>
            <a:endParaRPr lang="el-GR" dirty="0"/>
          </a:p>
        </p:txBody>
      </p:sp>
      <p:pic>
        <p:nvPicPr>
          <p:cNvPr id="1027" name="Picture 3" descr="D:\erasmus+ μετανάστευση\φωτο\χάρτης νησιών.jpg"/>
          <p:cNvPicPr>
            <a:picLocks noChangeAspect="1" noChangeArrowheads="1"/>
          </p:cNvPicPr>
          <p:nvPr/>
        </p:nvPicPr>
        <p:blipFill>
          <a:blip r:embed="rId2" cstate="print"/>
          <a:srcRect/>
          <a:stretch>
            <a:fillRect/>
          </a:stretch>
        </p:blipFill>
        <p:spPr bwMode="auto">
          <a:xfrm>
            <a:off x="179512" y="1412776"/>
            <a:ext cx="5265712" cy="40324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7"/>
            <a:ext cx="8229600" cy="3024335"/>
          </a:xfrm>
        </p:spPr>
        <p:txBody>
          <a:bodyPr/>
          <a:lstStyle/>
          <a:p>
            <a:pPr lvl="0"/>
            <a:r>
              <a:rPr lang="en-GB" dirty="0" smtClean="0"/>
              <a:t>Creation of refugee camps on the islands and in Athens</a:t>
            </a:r>
            <a:endParaRPr lang="el-GR" dirty="0" smtClean="0"/>
          </a:p>
          <a:p>
            <a:pPr lvl="0"/>
            <a:r>
              <a:rPr lang="en-GB" dirty="0" smtClean="0"/>
              <a:t>Creation of hospitality structures with better living conditions</a:t>
            </a:r>
            <a:endParaRPr lang="el-GR" dirty="0" smtClean="0"/>
          </a:p>
          <a:p>
            <a:r>
              <a:rPr lang="en-GB" dirty="0" smtClean="0"/>
              <a:t>Relocation</a:t>
            </a:r>
            <a:endParaRPr lang="el-GR" dirty="0"/>
          </a:p>
        </p:txBody>
      </p:sp>
      <p:pic>
        <p:nvPicPr>
          <p:cNvPr id="2050" name="Picture 2" descr="D:\erasmus+ μετανάστευση\φωτο\Moria.jpg"/>
          <p:cNvPicPr>
            <a:picLocks noChangeAspect="1" noChangeArrowheads="1"/>
          </p:cNvPicPr>
          <p:nvPr/>
        </p:nvPicPr>
        <p:blipFill>
          <a:blip r:embed="rId2" cstate="print"/>
          <a:srcRect/>
          <a:stretch>
            <a:fillRect/>
          </a:stretch>
        </p:blipFill>
        <p:spPr bwMode="auto">
          <a:xfrm>
            <a:off x="611560" y="3068960"/>
            <a:ext cx="5616624" cy="3588399"/>
          </a:xfrm>
          <a:prstGeom prst="rect">
            <a:avLst/>
          </a:prstGeom>
          <a:noFill/>
        </p:spPr>
      </p:pic>
      <p:sp>
        <p:nvSpPr>
          <p:cNvPr id="5" name="4 - Ορθογώνιο"/>
          <p:cNvSpPr/>
          <p:nvPr/>
        </p:nvSpPr>
        <p:spPr>
          <a:xfrm>
            <a:off x="6516216" y="4869160"/>
            <a:ext cx="2376264" cy="1477328"/>
          </a:xfrm>
          <a:prstGeom prst="rect">
            <a:avLst/>
          </a:prstGeom>
        </p:spPr>
        <p:txBody>
          <a:bodyPr wrap="square">
            <a:spAutoFit/>
          </a:bodyPr>
          <a:lstStyle/>
          <a:p>
            <a:r>
              <a:rPr lang="en-US" dirty="0" smtClean="0"/>
              <a:t>... A picture shows a view of the </a:t>
            </a:r>
            <a:r>
              <a:rPr lang="en-US" dirty="0" err="1" smtClean="0"/>
              <a:t>Moria</a:t>
            </a:r>
            <a:r>
              <a:rPr lang="en-US" dirty="0" smtClean="0"/>
              <a:t> camp for migrants and refugees on the Greek island Lesbos</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188640"/>
            <a:ext cx="8352928" cy="1152128"/>
          </a:xfrm>
        </p:spPr>
        <p:txBody>
          <a:bodyPr>
            <a:noAutofit/>
          </a:bodyPr>
          <a:lstStyle/>
          <a:p>
            <a:r>
              <a:rPr lang="en-US" sz="2400" b="1" dirty="0" smtClean="0"/>
              <a:t/>
            </a:r>
            <a:br>
              <a:rPr lang="en-US" sz="2400" b="1" dirty="0" smtClean="0"/>
            </a:br>
            <a:r>
              <a:rPr lang="en-US" sz="2400" b="1" dirty="0" smtClean="0"/>
              <a:t/>
            </a:r>
            <a:br>
              <a:rPr lang="en-US" sz="2400" b="1" dirty="0" smtClean="0"/>
            </a:br>
            <a:r>
              <a:rPr lang="el-GR" sz="2400" b="1" dirty="0" smtClean="0"/>
              <a:t/>
            </a:r>
            <a:br>
              <a:rPr lang="el-GR" sz="2400" b="1" dirty="0" smtClean="0"/>
            </a:br>
            <a:r>
              <a:rPr lang="en-GB" sz="2800" b="1" dirty="0" smtClean="0"/>
              <a:t>What is prescribed in the international scripts about the immigration framework</a:t>
            </a:r>
            <a:r>
              <a:rPr lang="el-GR" sz="2800" dirty="0" smtClean="0"/>
              <a:t/>
            </a:r>
            <a:br>
              <a:rPr lang="el-GR" sz="2800" dirty="0" smtClean="0"/>
            </a:br>
            <a:r>
              <a:rPr lang="el-GR" sz="2400" dirty="0"/>
              <a:t/>
            </a:r>
            <a:br>
              <a:rPr lang="el-GR" sz="2400" dirty="0"/>
            </a:br>
            <a:r>
              <a:rPr lang="el-GR" sz="2400" dirty="0"/>
              <a:t/>
            </a:r>
            <a:br>
              <a:rPr lang="el-GR" sz="2400" dirty="0"/>
            </a:br>
            <a:endParaRPr lang="el-GR" sz="2400" dirty="0"/>
          </a:p>
        </p:txBody>
      </p:sp>
      <p:sp>
        <p:nvSpPr>
          <p:cNvPr id="3" name="2 - Θέση περιεχομένου"/>
          <p:cNvSpPr>
            <a:spLocks noGrp="1"/>
          </p:cNvSpPr>
          <p:nvPr>
            <p:ph idx="1"/>
          </p:nvPr>
        </p:nvSpPr>
        <p:spPr/>
        <p:txBody>
          <a:bodyPr>
            <a:normAutofit/>
          </a:bodyPr>
          <a:lstStyle/>
          <a:p>
            <a:r>
              <a:rPr lang="en-GB" dirty="0" smtClean="0"/>
              <a:t>The European Union immigration policy relates to the relocation of immigration populations, their inclusion, and also the offering of asylum.</a:t>
            </a:r>
            <a:endParaRPr lang="el-GR" dirty="0" smtClean="0"/>
          </a:p>
          <a:p>
            <a:r>
              <a:rPr lang="en-GB" dirty="0" smtClean="0"/>
              <a:t>This policy is based on the principles of solidarity and trust, and also the allotting of responsibilities amongst the members-countries of the EU.</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29600" cy="1080120"/>
          </a:xfrm>
        </p:spPr>
        <p:txBody>
          <a:bodyPr>
            <a:normAutofit fontScale="90000"/>
          </a:bodyPr>
          <a:lstStyle/>
          <a:p>
            <a:r>
              <a:rPr lang="el-GR" sz="2400" b="1" u="sng" dirty="0" smtClean="0"/>
              <a:t/>
            </a:r>
            <a:br>
              <a:rPr lang="el-GR" sz="2400" b="1" u="sng" dirty="0" smtClean="0"/>
            </a:br>
            <a:r>
              <a:rPr lang="el-GR" sz="2400" b="1" u="sng" dirty="0" smtClean="0"/>
              <a:t/>
            </a:r>
            <a:br>
              <a:rPr lang="el-GR" sz="2400" b="1" u="sng" dirty="0" smtClean="0"/>
            </a:br>
            <a:r>
              <a:rPr lang="en-GB" sz="3100" b="1" u="sng" dirty="0" smtClean="0"/>
              <a:t>Immigration flow to Greece from the </a:t>
            </a:r>
            <a:r>
              <a:rPr lang="en-GB" sz="3100" b="1" u="sng" smtClean="0"/>
              <a:t>beginning of </a:t>
            </a:r>
            <a:r>
              <a:rPr lang="en-GB" sz="3100" b="1" u="sng" dirty="0" smtClean="0"/>
              <a:t>2015 till mid 2016</a:t>
            </a:r>
            <a:r>
              <a:rPr lang="el-GR" sz="2800" i="1" u="sng" dirty="0" smtClean="0"/>
              <a:t/>
            </a:r>
            <a:br>
              <a:rPr lang="el-GR" sz="2800" i="1" u="sng" dirty="0" smtClean="0"/>
            </a:br>
            <a:r>
              <a:rPr lang="el-GR" sz="2200" dirty="0"/>
              <a:t> </a:t>
            </a:r>
            <a:r>
              <a:rPr lang="en-GB" sz="2200" dirty="0" smtClean="0"/>
              <a:t>According to the International Organisation for Migration (IOM), Greek  Office, since the beginning of January 2015 till June 2016 the total amount of refugees that crossed Greece is 1</a:t>
            </a:r>
            <a:r>
              <a:rPr lang="el-GR" sz="2200" dirty="0" smtClean="0"/>
              <a:t>.</a:t>
            </a:r>
            <a:r>
              <a:rPr lang="en-GB" sz="2200" dirty="0" smtClean="0"/>
              <a:t>015</a:t>
            </a:r>
            <a:r>
              <a:rPr lang="el-GR" sz="2200" dirty="0" smtClean="0"/>
              <a:t>.</a:t>
            </a:r>
            <a:r>
              <a:rPr lang="en-GB" sz="2200" dirty="0" smtClean="0"/>
              <a:t>559 refugees.</a:t>
            </a:r>
            <a:r>
              <a:rPr lang="el-GR" sz="2000" dirty="0" smtClean="0"/>
              <a:t/>
            </a:r>
            <a:br>
              <a:rPr lang="el-GR" sz="2000" dirty="0" smtClean="0"/>
            </a:br>
            <a:r>
              <a:rPr lang="el-GR" sz="2400" dirty="0" smtClean="0"/>
              <a:t>.</a:t>
            </a:r>
            <a:endParaRPr lang="el-GR" sz="2800" dirty="0"/>
          </a:p>
        </p:txBody>
      </p:sp>
      <p:pic>
        <p:nvPicPr>
          <p:cNvPr id="4" name="3 - Θέση περιεχομένου" descr="_top10_origins_of_asylum_seekers_2015.png"/>
          <p:cNvPicPr>
            <a:picLocks noGrp="1" noChangeAspect="1"/>
          </p:cNvPicPr>
          <p:nvPr>
            <p:ph idx="1"/>
          </p:nvPr>
        </p:nvPicPr>
        <p:blipFill>
          <a:blip r:embed="rId2" cstate="print"/>
          <a:stretch>
            <a:fillRect/>
          </a:stretch>
        </p:blipFill>
        <p:spPr>
          <a:xfrm>
            <a:off x="1403648" y="2204864"/>
            <a:ext cx="6286500" cy="4419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052736"/>
          <a:ext cx="6096000" cy="4610784"/>
        </p:xfrm>
        <a:graphic>
          <a:graphicData uri="http://schemas.openxmlformats.org/drawingml/2006/table">
            <a:tbl>
              <a:tblPr firstRow="1" bandRow="1">
                <a:tableStyleId>{0505E3EF-67EA-436B-97B2-0124C06EBD24}</a:tableStyleId>
              </a:tblPr>
              <a:tblGrid>
                <a:gridCol w="3048000"/>
                <a:gridCol w="3048000"/>
              </a:tblGrid>
              <a:tr h="1735953">
                <a:tc gridSpan="2">
                  <a:txBody>
                    <a:bodyPr/>
                    <a:lstStyle/>
                    <a:p>
                      <a:pPr algn="ctr"/>
                      <a:r>
                        <a:rPr lang="en-US" sz="3600" dirty="0" smtClean="0">
                          <a:solidFill>
                            <a:schemeClr val="tx1">
                              <a:lumMod val="75000"/>
                              <a:lumOff val="25000"/>
                            </a:schemeClr>
                          </a:solidFill>
                        </a:rPr>
                        <a:t>Refugees who</a:t>
                      </a:r>
                      <a:r>
                        <a:rPr lang="en-US" sz="3600" baseline="0" dirty="0" smtClean="0">
                          <a:solidFill>
                            <a:schemeClr val="tx1">
                              <a:lumMod val="75000"/>
                              <a:lumOff val="25000"/>
                            </a:schemeClr>
                          </a:solidFill>
                        </a:rPr>
                        <a:t> arrived in Greece</a:t>
                      </a:r>
                      <a:r>
                        <a:rPr lang="en-US" sz="3600" dirty="0" smtClean="0">
                          <a:solidFill>
                            <a:schemeClr val="tx1">
                              <a:lumMod val="75000"/>
                              <a:lumOff val="25000"/>
                            </a:schemeClr>
                          </a:solidFill>
                        </a:rPr>
                        <a:t> from Syria, Afghanistan, Iraq</a:t>
                      </a:r>
                      <a:endParaRPr lang="el-GR" sz="3600" dirty="0">
                        <a:solidFill>
                          <a:schemeClr val="tx1">
                            <a:lumMod val="75000"/>
                            <a:lumOff val="25000"/>
                          </a:schemeClr>
                        </a:solidFill>
                      </a:endParaRPr>
                    </a:p>
                  </a:txBody>
                  <a:tcPr/>
                </a:tc>
                <a:tc hMerge="1">
                  <a:txBody>
                    <a:bodyPr/>
                    <a:lstStyle/>
                    <a:p>
                      <a:endParaRPr lang="el-GR" dirty="0"/>
                    </a:p>
                  </a:txBody>
                  <a:tcPr>
                    <a:lnL w="12700" cap="flat" cmpd="sng" algn="ctr">
                      <a:noFill/>
                      <a:prstDash val="solid"/>
                      <a:round/>
                      <a:headEnd type="none" w="med" len="med"/>
                      <a:tailEnd type="none" w="med" len="med"/>
                    </a:lnL>
                  </a:tcPr>
                </a:tc>
              </a:tr>
              <a:tr h="903312">
                <a:tc>
                  <a:txBody>
                    <a:bodyPr/>
                    <a:lstStyle/>
                    <a:p>
                      <a:pPr algn="ctr"/>
                      <a:r>
                        <a:rPr lang="el-GR" sz="3200" b="1" dirty="0" smtClean="0">
                          <a:solidFill>
                            <a:schemeClr val="tx1">
                              <a:lumMod val="75000"/>
                              <a:lumOff val="25000"/>
                            </a:schemeClr>
                          </a:solidFill>
                        </a:rPr>
                        <a:t>2015</a:t>
                      </a:r>
                      <a:endParaRPr lang="el-GR" sz="3200" b="1" dirty="0">
                        <a:solidFill>
                          <a:schemeClr val="tx1">
                            <a:lumMod val="75000"/>
                            <a:lumOff val="25000"/>
                          </a:schemeClr>
                        </a:solidFill>
                      </a:endParaRPr>
                    </a:p>
                  </a:txBody>
                  <a:tcPr/>
                </a:tc>
                <a:tc>
                  <a:txBody>
                    <a:bodyPr/>
                    <a:lstStyle/>
                    <a:p>
                      <a:pPr algn="ctr"/>
                      <a:r>
                        <a:rPr lang="el-GR" sz="3200" b="1" dirty="0" smtClean="0">
                          <a:solidFill>
                            <a:schemeClr val="tx1">
                              <a:lumMod val="75000"/>
                              <a:lumOff val="25000"/>
                            </a:schemeClr>
                          </a:solidFill>
                        </a:rPr>
                        <a:t>857.363</a:t>
                      </a:r>
                      <a:endParaRPr lang="el-GR" sz="3200" b="1" dirty="0">
                        <a:solidFill>
                          <a:schemeClr val="tx1">
                            <a:lumMod val="75000"/>
                            <a:lumOff val="25000"/>
                          </a:schemeClr>
                        </a:solidFill>
                      </a:endParaRPr>
                    </a:p>
                  </a:txBody>
                  <a:tcPr/>
                </a:tc>
              </a:tr>
              <a:tr h="903312">
                <a:tc>
                  <a:txBody>
                    <a:bodyPr/>
                    <a:lstStyle/>
                    <a:p>
                      <a:pPr algn="ctr"/>
                      <a:r>
                        <a:rPr lang="el-GR" sz="3200" b="1" dirty="0" smtClean="0">
                          <a:solidFill>
                            <a:schemeClr val="tx1">
                              <a:lumMod val="75000"/>
                              <a:lumOff val="25000"/>
                            </a:schemeClr>
                          </a:solidFill>
                        </a:rPr>
                        <a:t>2016</a:t>
                      </a:r>
                      <a:endParaRPr lang="el-GR" sz="3200" b="1" dirty="0">
                        <a:solidFill>
                          <a:schemeClr val="tx1">
                            <a:lumMod val="75000"/>
                            <a:lumOff val="25000"/>
                          </a:schemeClr>
                        </a:solidFill>
                      </a:endParaRPr>
                    </a:p>
                  </a:txBody>
                  <a:tcPr/>
                </a:tc>
                <a:tc>
                  <a:txBody>
                    <a:bodyPr/>
                    <a:lstStyle/>
                    <a:p>
                      <a:pPr algn="ctr"/>
                      <a:r>
                        <a:rPr lang="el-GR" sz="3200" b="1" dirty="0" smtClean="0">
                          <a:solidFill>
                            <a:schemeClr val="tx1">
                              <a:lumMod val="75000"/>
                              <a:lumOff val="25000"/>
                            </a:schemeClr>
                          </a:solidFill>
                        </a:rPr>
                        <a:t>158.196</a:t>
                      </a:r>
                      <a:endParaRPr lang="el-GR" sz="3200" b="1" dirty="0">
                        <a:solidFill>
                          <a:schemeClr val="tx1">
                            <a:lumMod val="75000"/>
                            <a:lumOff val="25000"/>
                          </a:schemeClr>
                        </a:solidFill>
                      </a:endParaRPr>
                    </a:p>
                  </a:txBody>
                  <a:tcPr/>
                </a:tc>
              </a:tr>
              <a:tr h="1065936">
                <a:tc>
                  <a:txBody>
                    <a:bodyPr/>
                    <a:lstStyle/>
                    <a:p>
                      <a:pPr algn="ctr"/>
                      <a:r>
                        <a:rPr lang="el-GR" sz="3200" b="1" dirty="0" smtClean="0">
                          <a:solidFill>
                            <a:schemeClr val="tx1">
                              <a:lumMod val="75000"/>
                              <a:lumOff val="25000"/>
                            </a:schemeClr>
                          </a:solidFill>
                        </a:rPr>
                        <a:t>Ι</a:t>
                      </a:r>
                      <a:r>
                        <a:rPr lang="en-US" sz="3200" b="1" dirty="0" smtClean="0">
                          <a:solidFill>
                            <a:schemeClr val="tx1">
                              <a:lumMod val="75000"/>
                              <a:lumOff val="25000"/>
                            </a:schemeClr>
                          </a:solidFill>
                        </a:rPr>
                        <a:t>n the beginning of 2017</a:t>
                      </a:r>
                      <a:endParaRPr lang="el-GR" sz="3200" b="1" dirty="0">
                        <a:solidFill>
                          <a:schemeClr val="tx1">
                            <a:lumMod val="75000"/>
                            <a:lumOff val="25000"/>
                          </a:schemeClr>
                        </a:solidFill>
                      </a:endParaRPr>
                    </a:p>
                  </a:txBody>
                  <a:tcPr/>
                </a:tc>
                <a:tc>
                  <a:txBody>
                    <a:bodyPr/>
                    <a:lstStyle/>
                    <a:p>
                      <a:pPr algn="ctr"/>
                      <a:r>
                        <a:rPr lang="el-GR" sz="3200" b="1" dirty="0" smtClean="0">
                          <a:solidFill>
                            <a:schemeClr val="tx1">
                              <a:lumMod val="75000"/>
                              <a:lumOff val="25000"/>
                            </a:schemeClr>
                          </a:solidFill>
                        </a:rPr>
                        <a:t>2.724</a:t>
                      </a:r>
                      <a:endParaRPr lang="el-GR" sz="3200" b="1" dirty="0">
                        <a:solidFill>
                          <a:schemeClr val="tx1">
                            <a:lumMod val="75000"/>
                            <a:lumOff val="25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67544" y="764704"/>
          <a:ext cx="8229600" cy="5256584"/>
        </p:xfrm>
        <a:graphic>
          <a:graphicData uri="http://schemas.openxmlformats.org/drawingml/2006/table">
            <a:tbl>
              <a:tblPr firstRow="1" bandRow="1">
                <a:tableStyleId>{0505E3EF-67EA-436B-97B2-0124C06EBD24}</a:tableStyleId>
              </a:tblPr>
              <a:tblGrid>
                <a:gridCol w="4114800"/>
                <a:gridCol w="4114800"/>
              </a:tblGrid>
              <a:tr h="825415">
                <a:tc gridSpan="2">
                  <a:txBody>
                    <a:bodyPr/>
                    <a:lstStyle/>
                    <a:p>
                      <a:pPr algn="ctr"/>
                      <a:r>
                        <a:rPr lang="en-US" sz="3200" dirty="0" smtClean="0"/>
                        <a:t>January</a:t>
                      </a:r>
                      <a:r>
                        <a:rPr lang="el-GR" sz="3200" dirty="0" smtClean="0"/>
                        <a:t> 2017</a:t>
                      </a:r>
                      <a:endParaRPr lang="el-GR" sz="3200" dirty="0"/>
                    </a:p>
                  </a:txBody>
                  <a:tcPr/>
                </a:tc>
                <a:tc hMerge="1">
                  <a:txBody>
                    <a:bodyPr/>
                    <a:lstStyle/>
                    <a:p>
                      <a:endParaRPr lang="el-GR" dirty="0"/>
                    </a:p>
                  </a:txBody>
                  <a:tcPr/>
                </a:tc>
              </a:tr>
              <a:tr h="2736899">
                <a:tc>
                  <a:txBody>
                    <a:bodyPr/>
                    <a:lstStyle/>
                    <a:p>
                      <a:r>
                        <a:rPr lang="el-GR" sz="2400" b="1" dirty="0" smtClean="0"/>
                        <a:t>62.784 </a:t>
                      </a:r>
                      <a:r>
                        <a:rPr lang="en-US" sz="2400" dirty="0" smtClean="0"/>
                        <a:t>refugees and migrants</a:t>
                      </a:r>
                      <a:endParaRPr lang="el-GR" sz="2400" dirty="0"/>
                    </a:p>
                  </a:txBody>
                  <a:tcPr/>
                </a:tc>
                <a:tc>
                  <a:txBody>
                    <a:bodyPr/>
                    <a:lstStyle/>
                    <a:p>
                      <a:r>
                        <a:rPr lang="en-US" sz="2400" dirty="0" smtClean="0"/>
                        <a:t>are living in formal and informal camps, have</a:t>
                      </a:r>
                      <a:r>
                        <a:rPr lang="en-US" sz="2400" baseline="0" dirty="0" smtClean="0"/>
                        <a:t> </a:t>
                      </a:r>
                      <a:r>
                        <a:rPr lang="en-US" sz="2400" dirty="0" smtClean="0"/>
                        <a:t>found their own home or they are living in NGO hosting centers.</a:t>
                      </a:r>
                    </a:p>
                    <a:p>
                      <a:r>
                        <a:rPr lang="en-US" sz="2400" dirty="0" smtClean="0"/>
                        <a:t>    </a:t>
                      </a:r>
                      <a:endParaRPr lang="el-GR" sz="2400" dirty="0"/>
                    </a:p>
                  </a:txBody>
                  <a:tcPr/>
                </a:tc>
              </a:tr>
              <a:tr h="1694270">
                <a:tc>
                  <a:txBody>
                    <a:bodyPr/>
                    <a:lstStyle/>
                    <a:p>
                      <a:r>
                        <a:rPr lang="el-GR" sz="2400" b="1" dirty="0" smtClean="0"/>
                        <a:t>15.405</a:t>
                      </a:r>
                      <a:r>
                        <a:rPr lang="en-US" sz="2400" dirty="0" smtClean="0"/>
                        <a:t> people</a:t>
                      </a:r>
                      <a:r>
                        <a:rPr lang="el-GR" sz="2400" dirty="0" smtClean="0"/>
                        <a:t> </a:t>
                      </a:r>
                      <a:r>
                        <a:rPr lang="en-US" sz="2400" dirty="0" smtClean="0"/>
                        <a:t>of</a:t>
                      </a:r>
                      <a:r>
                        <a:rPr lang="en-US" sz="2400" baseline="0" dirty="0" smtClean="0"/>
                        <a:t> them</a:t>
                      </a:r>
                      <a:endParaRPr lang="el-GR" sz="2400" dirty="0"/>
                    </a:p>
                  </a:txBody>
                  <a:tcPr/>
                </a:tc>
                <a:tc>
                  <a:txBody>
                    <a:bodyPr/>
                    <a:lstStyle/>
                    <a:p>
                      <a:r>
                        <a:rPr lang="en-US" sz="2400" dirty="0" smtClean="0"/>
                        <a:t>are living</a:t>
                      </a:r>
                      <a:r>
                        <a:rPr lang="en-US" sz="2400" baseline="0" dirty="0" smtClean="0"/>
                        <a:t> in camps in Greek islands. </a:t>
                      </a:r>
                    </a:p>
                    <a:p>
                      <a:endParaRPr lang="el-GR" sz="2400" dirty="0"/>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648072"/>
          </a:xfrm>
        </p:spPr>
        <p:txBody>
          <a:bodyPr>
            <a:normAutofit fontScale="90000"/>
          </a:bodyPr>
          <a:lstStyle/>
          <a:p>
            <a:r>
              <a:rPr lang="en-US" sz="1600" dirty="0" smtClean="0"/>
              <a:t/>
            </a:r>
            <a:br>
              <a:rPr lang="en-US" sz="1600" dirty="0" smtClean="0"/>
            </a:br>
            <a:r>
              <a:rPr lang="en-US" sz="1600" dirty="0" smtClean="0"/>
              <a:t/>
            </a:r>
            <a:br>
              <a:rPr lang="en-US" sz="1600" dirty="0" smtClean="0"/>
            </a:br>
            <a:r>
              <a:rPr lang="en-US" sz="2200" dirty="0" smtClean="0"/>
              <a:t> </a:t>
            </a:r>
            <a:r>
              <a:rPr lang="en-US" sz="2200" b="1" dirty="0" smtClean="0"/>
              <a:t>Germany, France, Spain, Poland, the Netherlands, Romania, Belgium, Sweden and Portugal, and other Member States of E.U. agreed to relocate the refugees from Greece and Italy </a:t>
            </a:r>
            <a:r>
              <a:rPr lang="en-US" sz="1600" dirty="0" smtClean="0"/>
              <a:t/>
            </a:r>
            <a:br>
              <a:rPr lang="en-US" sz="1600" dirty="0" smtClean="0"/>
            </a:br>
            <a:r>
              <a:rPr lang="en-US" sz="1600" dirty="0" smtClean="0"/>
              <a:t/>
            </a:r>
            <a:br>
              <a:rPr lang="en-US" sz="1600" dirty="0" smtClean="0"/>
            </a:br>
            <a:endParaRPr lang="en-US" sz="1600" dirty="0"/>
          </a:p>
        </p:txBody>
      </p:sp>
      <p:pic>
        <p:nvPicPr>
          <p:cNvPr id="4" name="3 - Θέση περιεχομένου" descr="_eu_migrant_asylum_quotas_v2_624gr.png"/>
          <p:cNvPicPr>
            <a:picLocks noGrp="1" noChangeAspect="1"/>
          </p:cNvPicPr>
          <p:nvPr>
            <p:ph idx="1"/>
          </p:nvPr>
        </p:nvPicPr>
        <p:blipFill>
          <a:blip r:embed="rId2" cstate="print"/>
          <a:stretch>
            <a:fillRect/>
          </a:stretch>
        </p:blipFill>
        <p:spPr>
          <a:xfrm>
            <a:off x="1763688" y="1052736"/>
            <a:ext cx="5400600" cy="5640754"/>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595</TotalTime>
  <Words>864</Words>
  <Application>Microsoft Office PowerPoint</Application>
  <PresentationFormat>Προβολή στην οθόνη (4:3)</PresentationFormat>
  <Paragraphs>62</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How Greece handled the refugee crisis</vt:lpstr>
      <vt:lpstr>UNCHR 2015 report</vt:lpstr>
      <vt:lpstr>Διαφάνεια 3</vt:lpstr>
      <vt:lpstr>Διαφάνεια 4</vt:lpstr>
      <vt:lpstr>   What is prescribed in the international scripts about the immigration framework   </vt:lpstr>
      <vt:lpstr>  Immigration flow to Greece from the beginning of 2015 till mid 2016  According to the International Organisation for Migration (IOM), Greek  Office, since the beginning of January 2015 till June 2016 the total amount of refugees that crossed Greece is 1.015.559 refugees. .</vt:lpstr>
      <vt:lpstr>Διαφάνεια 7</vt:lpstr>
      <vt:lpstr>Διαφάνεια 8</vt:lpstr>
      <vt:lpstr>   Germany, France, Spain, Poland, the Netherlands, Romania, Belgium, Sweden and Portugal, and other Member States of E.U. agreed to relocate the refugees from Greece and Italy   </vt:lpstr>
      <vt:lpstr>Διαφάνεια 10</vt:lpstr>
      <vt:lpstr>European states have accepted less than 30 % of the asylum seekers that they pledged to relocate back in September 2015</vt:lpstr>
      <vt:lpstr>March 2016 The agreement between EU-Turkey</vt:lpstr>
      <vt:lpstr>EU- Turkey Agreement</vt:lpstr>
      <vt:lpstr>Διαφάνεια 14</vt:lpstr>
      <vt:lpstr>The up to date acts of the Greek government</vt:lpstr>
      <vt:lpstr>Διαφάνεια 16</vt:lpstr>
      <vt:lpstr>Διαφάνεια 17</vt:lpstr>
      <vt:lpstr>Διαφάνεια 18</vt:lpstr>
      <vt:lpstr>Διαφάνεια 19</vt:lpstr>
      <vt:lpstr>Διαφάνεια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της προσφυγικής κρίσης από την Ελλάδα</dc:title>
  <dc:creator>User</dc:creator>
  <cp:lastModifiedBy>User</cp:lastModifiedBy>
  <cp:revision>98</cp:revision>
  <dcterms:created xsi:type="dcterms:W3CDTF">2017-06-18T08:46:23Z</dcterms:created>
  <dcterms:modified xsi:type="dcterms:W3CDTF">2017-11-29T16:38:30Z</dcterms:modified>
</cp:coreProperties>
</file>