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99" r:id="rId3"/>
    <p:sldId id="278" r:id="rId4"/>
    <p:sldId id="298" r:id="rId5"/>
    <p:sldId id="296" r:id="rId6"/>
    <p:sldId id="260" r:id="rId7"/>
    <p:sldId id="295" r:id="rId8"/>
    <p:sldId id="297" r:id="rId9"/>
    <p:sldId id="277" r:id="rId10"/>
    <p:sldId id="283" r:id="rId11"/>
    <p:sldId id="282" r:id="rId12"/>
    <p:sldId id="285" r:id="rId13"/>
    <p:sldId id="284" r:id="rId14"/>
    <p:sldId id="287" r:id="rId15"/>
    <p:sldId id="288" r:id="rId16"/>
    <p:sldId id="279" r:id="rId17"/>
    <p:sldId id="290" r:id="rId18"/>
    <p:sldId id="292" r:id="rId19"/>
    <p:sldId id="293" r:id="rId20"/>
    <p:sldId id="291" r:id="rId21"/>
    <p:sldId id="294" r:id="rId22"/>
    <p:sldId id="289" r:id="rId23"/>
    <p:sldId id="281" r:id="rId24"/>
    <p:sldId id="262" r:id="rId25"/>
    <p:sldId id="302" r:id="rId26"/>
    <p:sldId id="303" r:id="rId27"/>
    <p:sldId id="300" r:id="rId28"/>
    <p:sldId id="304" r:id="rId29"/>
    <p:sldId id="264" r:id="rId30"/>
    <p:sldId id="265" r:id="rId31"/>
    <p:sldId id="266" r:id="rId32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9" d="100"/>
          <a:sy n="129" d="100"/>
        </p:scale>
        <p:origin x="1104" y="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666D7-45BB-40D4-9933-493C316A69A0}" type="datetimeFigureOut">
              <a:rPr lang="it-IT" smtClean="0"/>
              <a:pPr/>
              <a:t>28/11/2017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826CE-6CCC-47CA-9E8D-324BD4A6FFFC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666D7-45BB-40D4-9933-493C316A69A0}" type="datetimeFigureOut">
              <a:rPr lang="it-IT" smtClean="0"/>
              <a:pPr/>
              <a:t>28/11/2017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826CE-6CCC-47CA-9E8D-324BD4A6FFFC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666D7-45BB-40D4-9933-493C316A69A0}" type="datetimeFigureOut">
              <a:rPr lang="it-IT" smtClean="0"/>
              <a:pPr/>
              <a:t>28/11/2017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826CE-6CCC-47CA-9E8D-324BD4A6FFFC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666D7-45BB-40D4-9933-493C316A69A0}" type="datetimeFigureOut">
              <a:rPr lang="it-IT" smtClean="0"/>
              <a:pPr/>
              <a:t>28/11/2017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826CE-6CCC-47CA-9E8D-324BD4A6FFFC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666D7-45BB-40D4-9933-493C316A69A0}" type="datetimeFigureOut">
              <a:rPr lang="it-IT" smtClean="0"/>
              <a:pPr/>
              <a:t>28/11/2017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826CE-6CCC-47CA-9E8D-324BD4A6FFFC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666D7-45BB-40D4-9933-493C316A69A0}" type="datetimeFigureOut">
              <a:rPr lang="it-IT" smtClean="0"/>
              <a:pPr/>
              <a:t>28/11/2017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826CE-6CCC-47CA-9E8D-324BD4A6FFFC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666D7-45BB-40D4-9933-493C316A69A0}" type="datetimeFigureOut">
              <a:rPr lang="it-IT" smtClean="0"/>
              <a:pPr/>
              <a:t>28/11/2017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826CE-6CCC-47CA-9E8D-324BD4A6FFFC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666D7-45BB-40D4-9933-493C316A69A0}" type="datetimeFigureOut">
              <a:rPr lang="it-IT" smtClean="0"/>
              <a:pPr/>
              <a:t>28/11/2017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826CE-6CCC-47CA-9E8D-324BD4A6FFFC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666D7-45BB-40D4-9933-493C316A69A0}" type="datetimeFigureOut">
              <a:rPr lang="it-IT" smtClean="0"/>
              <a:pPr/>
              <a:t>28/11/2017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826CE-6CCC-47CA-9E8D-324BD4A6FFFC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666D7-45BB-40D4-9933-493C316A69A0}" type="datetimeFigureOut">
              <a:rPr lang="it-IT" smtClean="0"/>
              <a:pPr/>
              <a:t>28/11/2017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826CE-6CCC-47CA-9E8D-324BD4A6FFFC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666D7-45BB-40D4-9933-493C316A69A0}" type="datetimeFigureOut">
              <a:rPr lang="it-IT" smtClean="0"/>
              <a:pPr/>
              <a:t>28/11/2017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826CE-6CCC-47CA-9E8D-324BD4A6FFFC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4666D7-45BB-40D4-9933-493C316A69A0}" type="datetimeFigureOut">
              <a:rPr lang="it-IT" smtClean="0"/>
              <a:pPr/>
              <a:t>28/11/2017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C826CE-6CCC-47CA-9E8D-324BD4A6FFFC}" type="slidenum">
              <a:rPr lang="it-IT" smtClean="0"/>
              <a:pPr/>
              <a:t>‹#›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youtu.be/Qh0nAI9I0pQ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ntonio\Desktop\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6296" y="0"/>
            <a:ext cx="1907704" cy="1907704"/>
          </a:xfrm>
          <a:prstGeom prst="rect">
            <a:avLst/>
          </a:prstGeom>
          <a:noFill/>
        </p:spPr>
      </p:pic>
      <p:pic>
        <p:nvPicPr>
          <p:cNvPr id="1028" name="Picture 4" descr="C:\Users\antonio\Desktop\erasmus-plus-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-243408"/>
            <a:ext cx="2924054" cy="2079327"/>
          </a:xfrm>
          <a:prstGeom prst="rect">
            <a:avLst/>
          </a:prstGeom>
          <a:noFill/>
        </p:spPr>
      </p:pic>
      <p:sp>
        <p:nvSpPr>
          <p:cNvPr id="12" name="Rettangolo 11"/>
          <p:cNvSpPr/>
          <p:nvPr/>
        </p:nvSpPr>
        <p:spPr>
          <a:xfrm>
            <a:off x="755576" y="2136339"/>
            <a:ext cx="6912768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We must understand that we are no longer living an emergency situation </a:t>
            </a:r>
            <a:r>
              <a:rPr lang="en-US" sz="2800" b="1" dirty="0" smtClean="0">
                <a:solidFill>
                  <a:srgbClr val="FF0000"/>
                </a:solidFill>
              </a:rPr>
              <a:t>now</a:t>
            </a:r>
            <a:r>
              <a:rPr lang="en-US" sz="2800" b="1" dirty="0">
                <a:solidFill>
                  <a:srgbClr val="FF0000"/>
                </a:solidFill>
              </a:rPr>
              <a:t>, but </a:t>
            </a:r>
            <a:endParaRPr lang="en-US" sz="2800" b="1" dirty="0" smtClean="0">
              <a:solidFill>
                <a:srgbClr val="FF0000"/>
              </a:solidFill>
            </a:endParaRPr>
          </a:p>
          <a:p>
            <a:pPr algn="ctr"/>
            <a:r>
              <a:rPr lang="en-US" sz="4000" b="1" dirty="0" smtClean="0">
                <a:solidFill>
                  <a:srgbClr val="FF0000"/>
                </a:solidFill>
              </a:rPr>
              <a:t>we </a:t>
            </a:r>
            <a:r>
              <a:rPr lang="en-US" sz="4000" b="1" dirty="0">
                <a:solidFill>
                  <a:srgbClr val="FF0000"/>
                </a:solidFill>
              </a:rPr>
              <a:t>are </a:t>
            </a:r>
            <a:r>
              <a:rPr lang="en-US" sz="4000" b="1" dirty="0" smtClean="0">
                <a:solidFill>
                  <a:srgbClr val="FF0000"/>
                </a:solidFill>
              </a:rPr>
              <a:t>facing  </a:t>
            </a:r>
            <a:r>
              <a:rPr lang="en-US" sz="4000" b="1" dirty="0">
                <a:solidFill>
                  <a:srgbClr val="FF0000"/>
                </a:solidFill>
              </a:rPr>
              <a:t>a structural phenomenon.</a:t>
            </a:r>
          </a:p>
          <a:p>
            <a:r>
              <a:rPr lang="en-US" sz="2800" b="1" dirty="0">
                <a:solidFill>
                  <a:srgbClr val="FF0000"/>
                </a:solidFill>
              </a:rPr>
              <a:t>Every minute - according to </a:t>
            </a:r>
            <a:r>
              <a:rPr lang="en-US" sz="2800" b="1" dirty="0" err="1">
                <a:solidFill>
                  <a:srgbClr val="FF0000"/>
                </a:solidFill>
              </a:rPr>
              <a:t>Unhcr</a:t>
            </a:r>
            <a:r>
              <a:rPr lang="en-US" sz="2800" b="1" dirty="0">
                <a:solidFill>
                  <a:srgbClr val="FF0000"/>
                </a:solidFill>
              </a:rPr>
              <a:t>, United Nations High Commission for </a:t>
            </a:r>
            <a:r>
              <a:rPr lang="en-US" sz="2800" b="1" dirty="0" smtClean="0">
                <a:solidFill>
                  <a:srgbClr val="FF0000"/>
                </a:solidFill>
              </a:rPr>
              <a:t>Refugees – due to </a:t>
            </a:r>
            <a:r>
              <a:rPr lang="en-US" sz="2800" b="1" dirty="0">
                <a:solidFill>
                  <a:srgbClr val="FF0000"/>
                </a:solidFill>
              </a:rPr>
              <a:t>wars, violence, and serious violations of human rights - a total of 24 people are forced to flee to </a:t>
            </a:r>
            <a:r>
              <a:rPr lang="en-US" sz="2800" b="1" dirty="0" smtClean="0">
                <a:solidFill>
                  <a:srgbClr val="FF0000"/>
                </a:solidFill>
              </a:rPr>
              <a:t>avoid </a:t>
            </a:r>
            <a:r>
              <a:rPr lang="en-US" sz="2800" b="1" dirty="0">
                <a:solidFill>
                  <a:srgbClr val="FF0000"/>
                </a:solidFill>
              </a:rPr>
              <a:t>an unsustainable situation.</a:t>
            </a:r>
            <a:endParaRPr lang="it-IT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ntonio\Desktop\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6296" y="0"/>
            <a:ext cx="1907704" cy="1907704"/>
          </a:xfrm>
          <a:prstGeom prst="rect">
            <a:avLst/>
          </a:prstGeom>
          <a:noFill/>
        </p:spPr>
      </p:pic>
      <p:pic>
        <p:nvPicPr>
          <p:cNvPr id="1028" name="Picture 4" descr="C:\Users\antonio\Desktop\erasmus-plus-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-243408"/>
            <a:ext cx="2924054" cy="2079327"/>
          </a:xfrm>
          <a:prstGeom prst="rect">
            <a:avLst/>
          </a:prstGeom>
          <a:noFill/>
        </p:spPr>
      </p:pic>
      <p:pic>
        <p:nvPicPr>
          <p:cNvPr id="6" name="Immagine 5" descr="Senza-titolo-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2348880"/>
            <a:ext cx="9144000" cy="40383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ntonio\Desktop\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6296" y="0"/>
            <a:ext cx="1907704" cy="1907704"/>
          </a:xfrm>
          <a:prstGeom prst="rect">
            <a:avLst/>
          </a:prstGeom>
          <a:noFill/>
        </p:spPr>
      </p:pic>
      <p:pic>
        <p:nvPicPr>
          <p:cNvPr id="1028" name="Picture 4" descr="C:\Users\antonio\Desktop\erasmus-plus-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-243408"/>
            <a:ext cx="2924054" cy="2079327"/>
          </a:xfrm>
          <a:prstGeom prst="rect">
            <a:avLst/>
          </a:prstGeom>
          <a:noFill/>
        </p:spPr>
      </p:pic>
      <p:sp>
        <p:nvSpPr>
          <p:cNvPr id="5" name="Rettangolo 4"/>
          <p:cNvSpPr/>
          <p:nvPr/>
        </p:nvSpPr>
        <p:spPr>
          <a:xfrm>
            <a:off x="0" y="3371508"/>
            <a:ext cx="9144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There </a:t>
            </a:r>
            <a:r>
              <a:rPr lang="en-US" sz="2400" dirty="0" smtClean="0"/>
              <a:t>is some news  about the </a:t>
            </a:r>
            <a:r>
              <a:rPr lang="en-US" sz="2400" dirty="0"/>
              <a:t>countries of origin (data updated on February 28, 2017). The most represented </a:t>
            </a:r>
            <a:r>
              <a:rPr lang="en-US" sz="2400" b="1" dirty="0"/>
              <a:t>are Guinea </a:t>
            </a:r>
            <a:r>
              <a:rPr lang="en-US" sz="2400" dirty="0"/>
              <a:t>(15% arrivals), </a:t>
            </a:r>
            <a:r>
              <a:rPr lang="en-US" sz="2400" b="1" dirty="0"/>
              <a:t>Nigeria</a:t>
            </a:r>
            <a:r>
              <a:rPr lang="en-US" sz="2400" dirty="0"/>
              <a:t> (14%) and </a:t>
            </a:r>
            <a:r>
              <a:rPr lang="en-US" sz="2400" b="1" dirty="0"/>
              <a:t>Bangladesh</a:t>
            </a:r>
            <a:r>
              <a:rPr lang="en-US" sz="2400" dirty="0"/>
              <a:t> (12%). Following are </a:t>
            </a:r>
            <a:r>
              <a:rPr lang="en-US" sz="2400" b="1" dirty="0" smtClean="0"/>
              <a:t>Gambia</a:t>
            </a:r>
            <a:r>
              <a:rPr lang="en-US" sz="2400" dirty="0" smtClean="0"/>
              <a:t> </a:t>
            </a:r>
            <a:r>
              <a:rPr lang="en-US" sz="2400" dirty="0"/>
              <a:t>(10</a:t>
            </a:r>
            <a:r>
              <a:rPr lang="en-US" sz="2400" b="1" dirty="0"/>
              <a:t>%), Ivory Coast and Senegal </a:t>
            </a:r>
            <a:r>
              <a:rPr lang="en-US" sz="2400" dirty="0"/>
              <a:t>(9%), Morocco (8%).</a:t>
            </a:r>
          </a:p>
          <a:p>
            <a:r>
              <a:rPr lang="en-US" sz="2400" dirty="0"/>
              <a:t>To arrive in Italy are mostly men (71%), with a significant proportion of unaccompanied minors (16% of arrivals).</a:t>
            </a:r>
            <a:endParaRPr lang="it-IT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 descr="55937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3648" y="1556792"/>
            <a:ext cx="6397949" cy="5182472"/>
          </a:xfrm>
          <a:prstGeom prst="rect">
            <a:avLst/>
          </a:prstGeom>
        </p:spPr>
      </p:pic>
      <p:pic>
        <p:nvPicPr>
          <p:cNvPr id="1027" name="Picture 3" descr="C:\Users\antonio\Desktop\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6296" y="0"/>
            <a:ext cx="1907704" cy="1907704"/>
          </a:xfrm>
          <a:prstGeom prst="rect">
            <a:avLst/>
          </a:prstGeom>
          <a:noFill/>
        </p:spPr>
      </p:pic>
      <p:pic>
        <p:nvPicPr>
          <p:cNvPr id="1028" name="Picture 4" descr="C:\Users\antonio\Desktop\erasmus-plus-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-243408"/>
            <a:ext cx="2924054" cy="20793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 descr="55937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1556792"/>
            <a:ext cx="7802835" cy="4911387"/>
          </a:xfrm>
          <a:prstGeom prst="rect">
            <a:avLst/>
          </a:prstGeom>
        </p:spPr>
      </p:pic>
      <p:pic>
        <p:nvPicPr>
          <p:cNvPr id="1027" name="Picture 3" descr="C:\Users\antonio\Desktop\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6296" y="0"/>
            <a:ext cx="1907704" cy="1907704"/>
          </a:xfrm>
          <a:prstGeom prst="rect">
            <a:avLst/>
          </a:prstGeom>
          <a:noFill/>
        </p:spPr>
      </p:pic>
      <p:pic>
        <p:nvPicPr>
          <p:cNvPr id="1028" name="Picture 4" descr="C:\Users\antonio\Desktop\erasmus-plus-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-243408"/>
            <a:ext cx="2924054" cy="20793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 descr="Senza-titolo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348880"/>
            <a:ext cx="7842546" cy="4874865"/>
          </a:xfrm>
          <a:prstGeom prst="rect">
            <a:avLst/>
          </a:prstGeom>
        </p:spPr>
      </p:pic>
      <p:pic>
        <p:nvPicPr>
          <p:cNvPr id="1027" name="Picture 3" descr="C:\Users\antonio\Desktop\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6296" y="0"/>
            <a:ext cx="1907704" cy="1907704"/>
          </a:xfrm>
          <a:prstGeom prst="rect">
            <a:avLst/>
          </a:prstGeom>
          <a:noFill/>
        </p:spPr>
      </p:pic>
      <p:pic>
        <p:nvPicPr>
          <p:cNvPr id="1028" name="Picture 4" descr="C:\Users\antonio\Desktop\erasmus-plus-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-243408"/>
            <a:ext cx="2924054" cy="2079327"/>
          </a:xfrm>
          <a:prstGeom prst="rect">
            <a:avLst/>
          </a:prstGeom>
          <a:noFill/>
        </p:spPr>
      </p:pic>
      <p:sp>
        <p:nvSpPr>
          <p:cNvPr id="7" name="Rettangolo 6"/>
          <p:cNvSpPr/>
          <p:nvPr/>
        </p:nvSpPr>
        <p:spPr>
          <a:xfrm>
            <a:off x="0" y="1628800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Most of the landings are in Sicily (84%) but there are arrivals by sea also in Calabria (13%) and Sardinia (3%).</a:t>
            </a:r>
            <a:endParaRPr lang="it-IT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 descr="559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052736"/>
            <a:ext cx="4468863" cy="6353944"/>
          </a:xfrm>
          <a:prstGeom prst="rect">
            <a:avLst/>
          </a:prstGeom>
        </p:spPr>
      </p:pic>
      <p:pic>
        <p:nvPicPr>
          <p:cNvPr id="1027" name="Picture 3" descr="C:\Users\antonio\Desktop\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6296" y="0"/>
            <a:ext cx="1907704" cy="1907704"/>
          </a:xfrm>
          <a:prstGeom prst="rect">
            <a:avLst/>
          </a:prstGeom>
          <a:noFill/>
        </p:spPr>
      </p:pic>
      <p:pic>
        <p:nvPicPr>
          <p:cNvPr id="1028" name="Picture 4" descr="C:\Users\antonio\Desktop\erasmus-plus-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-243408"/>
            <a:ext cx="2924054" cy="2079327"/>
          </a:xfrm>
          <a:prstGeom prst="rect">
            <a:avLst/>
          </a:prstGeom>
          <a:noFill/>
        </p:spPr>
      </p:pic>
      <p:sp>
        <p:nvSpPr>
          <p:cNvPr id="2" name="Rettangolo 1"/>
          <p:cNvSpPr/>
          <p:nvPr/>
        </p:nvSpPr>
        <p:spPr>
          <a:xfrm>
            <a:off x="4355976" y="2132856"/>
            <a:ext cx="4572000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dirty="0"/>
              <a:t>Europe meanwhile has raised walls, while the promise </a:t>
            </a:r>
            <a:r>
              <a:rPr lang="en-US" sz="2800" dirty="0" smtClean="0"/>
              <a:t>to relocate </a:t>
            </a:r>
            <a:r>
              <a:rPr lang="en-US" sz="2800" dirty="0"/>
              <a:t>asylum </a:t>
            </a:r>
            <a:r>
              <a:rPr lang="en-US" sz="2800" dirty="0" smtClean="0"/>
              <a:t>seekers, in order </a:t>
            </a:r>
            <a:r>
              <a:rPr lang="en-US" sz="2800" dirty="0"/>
              <a:t>to relieve pressure on countries such as Greece, Turkey and </a:t>
            </a:r>
            <a:r>
              <a:rPr lang="en-US" sz="2800" dirty="0" smtClean="0"/>
              <a:t>Italy, </a:t>
            </a:r>
            <a:r>
              <a:rPr lang="en-US" sz="2800" dirty="0"/>
              <a:t>has not been maintained (only a thousand transfers from Italy).</a:t>
            </a:r>
            <a:endParaRPr lang="it-IT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ntonio\Desktop\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6296" y="0"/>
            <a:ext cx="1907704" cy="1907704"/>
          </a:xfrm>
          <a:prstGeom prst="rect">
            <a:avLst/>
          </a:prstGeom>
          <a:noFill/>
        </p:spPr>
      </p:pic>
      <p:pic>
        <p:nvPicPr>
          <p:cNvPr id="1028" name="Picture 4" descr="C:\Users\antonio\Desktop\erasmus-plus-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-243408"/>
            <a:ext cx="2924054" cy="2079327"/>
          </a:xfrm>
          <a:prstGeom prst="rect">
            <a:avLst/>
          </a:prstGeom>
          <a:noFill/>
        </p:spPr>
      </p:pic>
      <p:sp>
        <p:nvSpPr>
          <p:cNvPr id="5" name="Rettangolo 4"/>
          <p:cNvSpPr/>
          <p:nvPr/>
        </p:nvSpPr>
        <p:spPr>
          <a:xfrm>
            <a:off x="0" y="3212976"/>
            <a:ext cx="91440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/>
              <a:t>One of the </a:t>
            </a:r>
            <a:r>
              <a:rPr lang="en-US" sz="3200" b="1" dirty="0" smtClean="0"/>
              <a:t>most widespread commonplaces </a:t>
            </a:r>
            <a:r>
              <a:rPr lang="en-US" sz="3200" b="1" dirty="0"/>
              <a:t>that the Immigration Dossier </a:t>
            </a:r>
            <a:r>
              <a:rPr lang="en-US" sz="3200" b="1" dirty="0" smtClean="0"/>
              <a:t>helps to overcome </a:t>
            </a:r>
            <a:r>
              <a:rPr lang="en-US" sz="3200" b="1" dirty="0"/>
              <a:t>is related to the costs of foreigners in our </a:t>
            </a:r>
            <a:r>
              <a:rPr lang="en-US" sz="3200" b="1" dirty="0" smtClean="0"/>
              <a:t>own place:</a:t>
            </a:r>
          </a:p>
          <a:p>
            <a:endParaRPr lang="en-US" sz="3200" b="1" dirty="0"/>
          </a:p>
          <a:p>
            <a:r>
              <a:rPr lang="en-US" sz="2400" dirty="0"/>
              <a:t>They </a:t>
            </a:r>
            <a:r>
              <a:rPr lang="en-US" sz="2400" b="1" dirty="0">
                <a:solidFill>
                  <a:srgbClr val="FF0000"/>
                </a:solidFill>
              </a:rPr>
              <a:t>pay the </a:t>
            </a:r>
            <a:r>
              <a:rPr lang="en-US" sz="2400" b="1" dirty="0" smtClean="0">
                <a:solidFill>
                  <a:srgbClr val="FF0000"/>
                </a:solidFill>
              </a:rPr>
              <a:t>State </a:t>
            </a:r>
            <a:r>
              <a:rPr lang="en-US" sz="2400" b="1" dirty="0">
                <a:solidFill>
                  <a:srgbClr val="FF0000"/>
                </a:solidFill>
              </a:rPr>
              <a:t>16.9 billion euros </a:t>
            </a:r>
            <a:r>
              <a:rPr lang="en-US" sz="2400" dirty="0"/>
              <a:t>(social security contributions and taxes</a:t>
            </a:r>
            <a:r>
              <a:rPr lang="en-US" sz="2400" dirty="0" smtClean="0"/>
              <a:t>) that is </a:t>
            </a:r>
            <a:r>
              <a:rPr lang="en-US" sz="2400" dirty="0"/>
              <a:t>more </a:t>
            </a:r>
            <a:r>
              <a:rPr lang="en-US" sz="2400" dirty="0" smtClean="0"/>
              <a:t>than what </a:t>
            </a:r>
            <a:r>
              <a:rPr lang="en-US" sz="2400" b="1" dirty="0">
                <a:solidFill>
                  <a:srgbClr val="FF0000"/>
                </a:solidFill>
              </a:rPr>
              <a:t>they receive, 14.7 billion.</a:t>
            </a:r>
            <a:endParaRPr lang="it-IT" sz="2400" b="1" dirty="0">
              <a:solidFill>
                <a:srgbClr val="FF0000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0" y="1772816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/>
              <a:t>WHAT TO DO?</a:t>
            </a:r>
            <a:endParaRPr lang="it-IT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ntonio\Desktop\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6296" y="0"/>
            <a:ext cx="1907704" cy="1907704"/>
          </a:xfrm>
          <a:prstGeom prst="rect">
            <a:avLst/>
          </a:prstGeom>
          <a:noFill/>
        </p:spPr>
      </p:pic>
      <p:pic>
        <p:nvPicPr>
          <p:cNvPr id="1028" name="Picture 4" descr="C:\Users\antonio\Desktop\erasmus-plus-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-243408"/>
            <a:ext cx="2924054" cy="2079327"/>
          </a:xfrm>
          <a:prstGeom prst="rect">
            <a:avLst/>
          </a:prstGeom>
          <a:noFill/>
        </p:spPr>
      </p:pic>
      <p:pic>
        <p:nvPicPr>
          <p:cNvPr id="7" name="Immagine 6" descr="downloa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59632" y="1916832"/>
            <a:ext cx="3247231" cy="4182040"/>
          </a:xfrm>
          <a:prstGeom prst="rect">
            <a:avLst/>
          </a:prstGeom>
        </p:spPr>
      </p:pic>
      <p:sp>
        <p:nvSpPr>
          <p:cNvPr id="8" name="Freccia a destra 7"/>
          <p:cNvSpPr/>
          <p:nvPr/>
        </p:nvSpPr>
        <p:spPr>
          <a:xfrm rot="20306690">
            <a:off x="4541807" y="3490930"/>
            <a:ext cx="801495" cy="38019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Freccia a destra 8"/>
          <p:cNvSpPr/>
          <p:nvPr/>
        </p:nvSpPr>
        <p:spPr>
          <a:xfrm rot="9505247">
            <a:off x="3622643" y="2242161"/>
            <a:ext cx="1086311" cy="52653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CasellaDiTesto 9"/>
          <p:cNvSpPr txBox="1"/>
          <p:nvPr/>
        </p:nvSpPr>
        <p:spPr>
          <a:xfrm>
            <a:off x="4932040" y="2060848"/>
            <a:ext cx="3240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16,9 </a:t>
            </a:r>
            <a:r>
              <a:rPr lang="it-IT" b="1" dirty="0" err="1" smtClean="0"/>
              <a:t>billion</a:t>
            </a:r>
            <a:r>
              <a:rPr lang="it-IT" sz="4000" b="1" dirty="0" smtClean="0">
                <a:solidFill>
                  <a:srgbClr val="FFFF00"/>
                </a:solidFill>
              </a:rPr>
              <a:t>€€€€€</a:t>
            </a:r>
            <a:r>
              <a:rPr lang="it-IT" dirty="0" smtClean="0"/>
              <a:t> </a:t>
            </a:r>
            <a:endParaRPr lang="it-IT" b="1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5724128" y="3284984"/>
            <a:ext cx="28803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14. 7 </a:t>
            </a:r>
            <a:r>
              <a:rPr lang="it-IT" b="1" dirty="0" err="1" smtClean="0"/>
              <a:t>billion</a:t>
            </a:r>
            <a:r>
              <a:rPr lang="it-IT" b="1" dirty="0" smtClean="0"/>
              <a:t> </a:t>
            </a:r>
            <a:r>
              <a:rPr lang="it-IT" sz="4000" b="1" dirty="0" smtClean="0">
                <a:solidFill>
                  <a:srgbClr val="FFFF00"/>
                </a:solidFill>
              </a:rPr>
              <a:t>€€€€€</a:t>
            </a:r>
            <a:endParaRPr lang="it-IT" sz="4000" b="1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6961 -0.36528 L -0.05799 -0.0752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400" y="145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5834 -0.29305 L -0.20069 0.0217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000" y="1570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2517 0.27315 L -5.55556E-7 -1.48148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00" y="-1370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4.44444E-6 L 0.3691 -0.21528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00" y="-10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ntonio\Desktop\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6296" y="0"/>
            <a:ext cx="1907704" cy="1907704"/>
          </a:xfrm>
          <a:prstGeom prst="rect">
            <a:avLst/>
          </a:prstGeom>
          <a:noFill/>
        </p:spPr>
      </p:pic>
      <p:pic>
        <p:nvPicPr>
          <p:cNvPr id="1028" name="Picture 4" descr="C:\Users\antonio\Desktop\erasmus-plus-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-243408"/>
            <a:ext cx="2924054" cy="2079327"/>
          </a:xfrm>
          <a:prstGeom prst="rect">
            <a:avLst/>
          </a:prstGeom>
          <a:noFill/>
        </p:spPr>
      </p:pic>
      <p:sp>
        <p:nvSpPr>
          <p:cNvPr id="5" name="Rettangolo 4"/>
          <p:cNvSpPr/>
          <p:nvPr/>
        </p:nvSpPr>
        <p:spPr>
          <a:xfrm>
            <a:off x="0" y="3105835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4800" b="1" dirty="0" smtClean="0">
                <a:hlinkClick r:id="rId4"/>
              </a:rPr>
              <a:t>Video</a:t>
            </a:r>
            <a:r>
              <a:rPr lang="it-IT" sz="4800" b="1" dirty="0" smtClean="0"/>
              <a:t>:</a:t>
            </a:r>
          </a:p>
          <a:p>
            <a:pPr algn="ctr"/>
            <a:r>
              <a:rPr lang="it-IT" sz="4800" b="1" dirty="0" smtClean="0"/>
              <a:t>SALVINI</a:t>
            </a:r>
            <a:endParaRPr lang="it-IT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ntonio\Desktop\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6296" y="0"/>
            <a:ext cx="1907704" cy="1907704"/>
          </a:xfrm>
          <a:prstGeom prst="rect">
            <a:avLst/>
          </a:prstGeom>
          <a:noFill/>
        </p:spPr>
      </p:pic>
      <p:pic>
        <p:nvPicPr>
          <p:cNvPr id="1028" name="Picture 4" descr="C:\Users\antonio\Desktop\erasmus-plus-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-243408"/>
            <a:ext cx="2924054" cy="2079327"/>
          </a:xfrm>
          <a:prstGeom prst="rect">
            <a:avLst/>
          </a:prstGeom>
          <a:noFill/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2896345"/>
            <a:ext cx="9144000" cy="323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rgbClr val="FF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Immigrants</a:t>
            </a:r>
            <a:r>
              <a:rPr lang="en-US" sz="2800" b="1" dirty="0">
                <a:solidFill>
                  <a:srgbClr val="FF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: 35 euros per day plus meals and lodging? No, it's a </a:t>
            </a:r>
            <a:r>
              <a:rPr lang="en-US" sz="2800" b="1" dirty="0" smtClean="0">
                <a:solidFill>
                  <a:srgbClr val="FF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hoax!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kumimoji="0" lang="it-IT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444444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We think </a:t>
            </a:r>
            <a:r>
              <a:rPr lang="en-US" sz="2400" b="1" dirty="0">
                <a:solidFill>
                  <a:srgbClr val="444444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that more than once you </a:t>
            </a:r>
            <a:r>
              <a:rPr lang="en-US" sz="2400" b="1" dirty="0" smtClean="0">
                <a:solidFill>
                  <a:srgbClr val="444444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have </a:t>
            </a:r>
            <a:r>
              <a:rPr lang="en-US" sz="2400" b="1" dirty="0">
                <a:solidFill>
                  <a:srgbClr val="444444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come across posts where </a:t>
            </a:r>
            <a:r>
              <a:rPr lang="en-US" sz="2400" b="1" dirty="0" smtClean="0">
                <a:solidFill>
                  <a:srgbClr val="444444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it is written: “an immigrant </a:t>
            </a:r>
            <a:r>
              <a:rPr lang="en-US" sz="2400" b="1" dirty="0">
                <a:solidFill>
                  <a:srgbClr val="444444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in Italy besides having food and free accommodation receives also 35 euros a day, while the Italians </a:t>
            </a:r>
            <a:r>
              <a:rPr lang="en-US" sz="2400" b="1" dirty="0" smtClean="0">
                <a:solidFill>
                  <a:srgbClr val="444444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can hardly make the ends meet" </a:t>
            </a:r>
            <a:r>
              <a:rPr lang="en-US" sz="2400" b="1" dirty="0">
                <a:solidFill>
                  <a:srgbClr val="444444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444444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But the news is false.</a:t>
            </a:r>
            <a:endParaRPr lang="it-IT" sz="900" b="1" dirty="0" smtClean="0">
              <a:solidFill>
                <a:srgbClr val="444444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ntonio\Desktop\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6296" y="0"/>
            <a:ext cx="1907704" cy="1907704"/>
          </a:xfrm>
          <a:prstGeom prst="rect">
            <a:avLst/>
          </a:prstGeom>
          <a:noFill/>
        </p:spPr>
      </p:pic>
      <p:pic>
        <p:nvPicPr>
          <p:cNvPr id="1028" name="Picture 4" descr="C:\Users\antonio\Desktop\erasmus-plus-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-243408"/>
            <a:ext cx="2924054" cy="2079327"/>
          </a:xfrm>
          <a:prstGeom prst="rect">
            <a:avLst/>
          </a:prstGeom>
          <a:noFill/>
        </p:spPr>
      </p:pic>
      <p:pic>
        <p:nvPicPr>
          <p:cNvPr id="7" name="Immagine 6" descr="downloa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3968" y="2420888"/>
            <a:ext cx="2688110" cy="3461960"/>
          </a:xfrm>
          <a:prstGeom prst="rect">
            <a:avLst/>
          </a:prstGeom>
        </p:spPr>
      </p:pic>
      <p:sp>
        <p:nvSpPr>
          <p:cNvPr id="10" name="CasellaDiTesto 9"/>
          <p:cNvSpPr txBox="1"/>
          <p:nvPr/>
        </p:nvSpPr>
        <p:spPr>
          <a:xfrm>
            <a:off x="1763688" y="6165304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5.126.523 </a:t>
            </a:r>
            <a:r>
              <a:rPr lang="it-IT" b="1" dirty="0" err="1" smtClean="0"/>
              <a:t>persons</a:t>
            </a:r>
            <a:endParaRPr lang="it-IT" b="1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6156176" y="3933056"/>
            <a:ext cx="2448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rgbClr val="FFFF00"/>
                </a:solidFill>
              </a:rPr>
              <a:t> </a:t>
            </a:r>
            <a:r>
              <a:rPr lang="it-IT" b="1" dirty="0" smtClean="0">
                <a:solidFill>
                  <a:srgbClr val="FFFF00"/>
                </a:solidFill>
              </a:rPr>
              <a:t>   </a:t>
            </a:r>
            <a:r>
              <a:rPr lang="it-IT" b="1" dirty="0" smtClean="0"/>
              <a:t>5.202.000 </a:t>
            </a:r>
            <a:r>
              <a:rPr lang="it-IT" b="1" dirty="0" err="1" smtClean="0"/>
              <a:t>persons</a:t>
            </a:r>
            <a:endParaRPr lang="it-IT" b="1" dirty="0"/>
          </a:p>
        </p:txBody>
      </p:sp>
      <p:pic>
        <p:nvPicPr>
          <p:cNvPr id="12" name="Immagine 11" descr="back-view-group-suitcase-rear-people-collection-backside-person-isolated-over-white-background-three-tourists-44216714 (1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43808" y="2348880"/>
            <a:ext cx="2077408" cy="1554860"/>
          </a:xfrm>
          <a:prstGeom prst="rect">
            <a:avLst/>
          </a:prstGeom>
        </p:spPr>
      </p:pic>
      <p:pic>
        <p:nvPicPr>
          <p:cNvPr id="13" name="Immagine 12" descr="images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95536" y="5085184"/>
            <a:ext cx="993625" cy="1291208"/>
          </a:xfrm>
          <a:prstGeom prst="rect">
            <a:avLst/>
          </a:prstGeom>
        </p:spPr>
      </p:pic>
      <p:pic>
        <p:nvPicPr>
          <p:cNvPr id="9" name="Immagine 8" descr="casa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516216" y="692696"/>
            <a:ext cx="1583588" cy="1305322"/>
          </a:xfrm>
          <a:prstGeom prst="rect">
            <a:avLst/>
          </a:prstGeom>
        </p:spPr>
      </p:pic>
      <p:pic>
        <p:nvPicPr>
          <p:cNvPr id="14" name="Immagine 13" descr="2063225214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740352" y="2060848"/>
            <a:ext cx="1148730" cy="765820"/>
          </a:xfrm>
          <a:prstGeom prst="rect">
            <a:avLst/>
          </a:prstGeom>
        </p:spPr>
      </p:pic>
      <p:sp>
        <p:nvSpPr>
          <p:cNvPr id="15" name="CasellaDiTesto 14"/>
          <p:cNvSpPr txBox="1"/>
          <p:nvPr/>
        </p:nvSpPr>
        <p:spPr>
          <a:xfrm>
            <a:off x="7668344" y="3284984"/>
            <a:ext cx="1475656" cy="64633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it-IT" b="1" dirty="0" smtClean="0"/>
              <a:t>1.500.000 </a:t>
            </a:r>
            <a:r>
              <a:rPr lang="it-IT" b="1" dirty="0" err="1" smtClean="0"/>
              <a:t>persons</a:t>
            </a:r>
            <a:endParaRPr lang="it-IT" b="1" dirty="0"/>
          </a:p>
        </p:txBody>
      </p:sp>
      <p:sp>
        <p:nvSpPr>
          <p:cNvPr id="16" name="CasellaDiTesto 15"/>
          <p:cNvSpPr txBox="1"/>
          <p:nvPr/>
        </p:nvSpPr>
        <p:spPr>
          <a:xfrm>
            <a:off x="0" y="1484784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/>
              <a:t> FIGURES TO UNDERSTAND THE PHENOMENON</a:t>
            </a:r>
            <a:endParaRPr lang="it-IT" sz="28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299 -0.01019 L 0.44983 -0.2620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00" y="-126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323 -0.00602 L 0.2875 -0.23704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00" y="-1160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944 0.3169 L -0.32604 -0.1446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800" y="-2310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757 0.27939 L -0.59063 -0.14908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200" y="-2140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33  E" pathEditMode="relative" ptsTypes="">
                                      <p:cBhvr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33  E" pathEditMode="relative" ptsTypes="">
                                      <p:cBhvr>
                                        <p:cTn id="1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33  E" pathEditMode="relative" ptsTypes="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ntonio\Desktop\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6296" y="0"/>
            <a:ext cx="1907704" cy="1907704"/>
          </a:xfrm>
          <a:prstGeom prst="rect">
            <a:avLst/>
          </a:prstGeom>
          <a:noFill/>
        </p:spPr>
      </p:pic>
      <p:pic>
        <p:nvPicPr>
          <p:cNvPr id="1028" name="Picture 4" descr="C:\Users\antonio\Desktop\erasmus-plus-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-243408"/>
            <a:ext cx="2924054" cy="2079327"/>
          </a:xfrm>
          <a:prstGeom prst="rect">
            <a:avLst/>
          </a:prstGeom>
          <a:noFill/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2676976"/>
            <a:ext cx="91440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444444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However, this news </a:t>
            </a:r>
            <a:r>
              <a:rPr lang="en-US" sz="2400" b="1" dirty="0" smtClean="0">
                <a:solidFill>
                  <a:srgbClr val="444444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has something true in it.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444444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In fact, for every refugee in Italy, the state spends about € 35 a day, much of which is funded by the European Union. However, </a:t>
            </a:r>
            <a:r>
              <a:rPr lang="en-US" sz="2400" dirty="0" smtClean="0">
                <a:solidFill>
                  <a:srgbClr val="444444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the </a:t>
            </a:r>
            <a:r>
              <a:rPr lang="en-US" sz="2400" dirty="0">
                <a:solidFill>
                  <a:srgbClr val="444444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money is not directly given to the immigrant, </a:t>
            </a:r>
            <a:r>
              <a:rPr lang="en-US" sz="2400" dirty="0" smtClean="0">
                <a:solidFill>
                  <a:srgbClr val="444444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but it </a:t>
            </a:r>
            <a:r>
              <a:rPr lang="en-US" sz="2400" dirty="0">
                <a:solidFill>
                  <a:srgbClr val="444444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is used to finance the expenses incurred by the cooperatives involved in their reception.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444444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So in those 35 € per day are included the cost of the meal and accommodation, but also of medical expenses. A small fee also covers work placement programs.</a:t>
            </a:r>
            <a:endParaRPr kumimoji="0" lang="it-IT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ntonio\Desktop\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6296" y="0"/>
            <a:ext cx="1907704" cy="1907704"/>
          </a:xfrm>
          <a:prstGeom prst="rect">
            <a:avLst/>
          </a:prstGeom>
          <a:noFill/>
        </p:spPr>
      </p:pic>
      <p:pic>
        <p:nvPicPr>
          <p:cNvPr id="1028" name="Picture 4" descr="C:\Users\antonio\Desktop\erasmus-plus-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-243408"/>
            <a:ext cx="2924054" cy="2079327"/>
          </a:xfrm>
          <a:prstGeom prst="rect">
            <a:avLst/>
          </a:prstGeom>
          <a:noFill/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2521347"/>
            <a:ext cx="9144000" cy="2739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sz="2800" b="1" dirty="0" smtClean="0">
                <a:solidFill>
                  <a:srgbClr val="444444"/>
                </a:solidFill>
                <a:latin typeface="Calibri" pitchFamily="34" charset="0"/>
                <a:cs typeface="Times New Roman" pitchFamily="18" charset="0"/>
              </a:rPr>
              <a:t>HOW MUCH MONEY DOES AN IMMIGRANT RECEIVE A DAY?</a:t>
            </a:r>
            <a:endParaRPr kumimoji="0" lang="it-IT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444444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A </a:t>
            </a:r>
            <a:r>
              <a:rPr lang="en-US" sz="2400" dirty="0">
                <a:solidFill>
                  <a:srgbClr val="444444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very small </a:t>
            </a:r>
            <a:r>
              <a:rPr lang="en-US" sz="2400" dirty="0" smtClean="0">
                <a:solidFill>
                  <a:srgbClr val="444444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sum, therefore, remains to the immigrant. </a:t>
            </a:r>
            <a:r>
              <a:rPr lang="en-US" sz="2400" dirty="0">
                <a:solidFill>
                  <a:srgbClr val="444444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It is the so-called "pocket money", the amount they have to finance their daily needs, such as phone calls to call home or </a:t>
            </a:r>
            <a:r>
              <a:rPr lang="en-US" sz="2400" dirty="0" smtClean="0">
                <a:solidFill>
                  <a:srgbClr val="444444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just to </a:t>
            </a:r>
            <a:r>
              <a:rPr lang="en-US" sz="2400" dirty="0">
                <a:solidFill>
                  <a:srgbClr val="444444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buy a bottle of water at the bar.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444444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The pocket money is 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usually € 2.50 per day</a:t>
            </a:r>
            <a:r>
              <a:rPr lang="en-US" sz="2400" dirty="0">
                <a:solidFill>
                  <a:srgbClr val="444444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, so </a:t>
            </a:r>
            <a:r>
              <a:rPr lang="en-US" sz="2400" dirty="0" smtClean="0">
                <a:solidFill>
                  <a:srgbClr val="444444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it is </a:t>
            </a:r>
            <a:r>
              <a:rPr lang="en-US" sz="2400" dirty="0">
                <a:solidFill>
                  <a:srgbClr val="444444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about € 80 a month, but in some regions it is reduced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to € 2.</a:t>
            </a:r>
            <a:endParaRPr kumimoji="0" lang="it-IT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ntonio\Desktop\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6296" y="0"/>
            <a:ext cx="1907704" cy="1907704"/>
          </a:xfrm>
          <a:prstGeom prst="rect">
            <a:avLst/>
          </a:prstGeom>
          <a:noFill/>
        </p:spPr>
      </p:pic>
      <p:pic>
        <p:nvPicPr>
          <p:cNvPr id="1028" name="Picture 4" descr="C:\Users\antonio\Desktop\erasmus-plus-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-243408"/>
            <a:ext cx="2924054" cy="2079327"/>
          </a:xfrm>
          <a:prstGeom prst="rect">
            <a:avLst/>
          </a:prstGeom>
          <a:noFill/>
        </p:spPr>
      </p:pic>
      <p:sp>
        <p:nvSpPr>
          <p:cNvPr id="5" name="Rettangolo 4"/>
          <p:cNvSpPr/>
          <p:nvPr/>
        </p:nvSpPr>
        <p:spPr>
          <a:xfrm>
            <a:off x="0" y="2564904"/>
            <a:ext cx="9144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sz="2400" dirty="0"/>
          </a:p>
          <a:p>
            <a:r>
              <a:rPr lang="en-US" sz="2400" dirty="0"/>
              <a:t>Africa is present in Italy with some important communities, especially </a:t>
            </a:r>
            <a:r>
              <a:rPr lang="en-US" sz="2400" dirty="0" smtClean="0"/>
              <a:t> from North Africa: the </a:t>
            </a:r>
            <a:r>
              <a:rPr lang="en-US" sz="2400" dirty="0"/>
              <a:t>Moroccan </a:t>
            </a:r>
            <a:r>
              <a:rPr lang="en-US" sz="2400" dirty="0" smtClean="0"/>
              <a:t>community(438,000</a:t>
            </a:r>
            <a:r>
              <a:rPr lang="en-US" sz="2400" dirty="0"/>
              <a:t>), the third one after Romania and </a:t>
            </a:r>
            <a:r>
              <a:rPr lang="en-US" sz="2400" dirty="0" smtClean="0"/>
              <a:t>Albania ,but </a:t>
            </a:r>
            <a:r>
              <a:rPr lang="en-US" sz="2400" dirty="0"/>
              <a:t>the first </a:t>
            </a:r>
            <a:r>
              <a:rPr lang="en-US" sz="2400" dirty="0" smtClean="0"/>
              <a:t>non-European, </a:t>
            </a:r>
            <a:r>
              <a:rPr lang="en-US" sz="2400" dirty="0"/>
              <a:t>and the </a:t>
            </a:r>
            <a:r>
              <a:rPr lang="en-US" sz="2400" dirty="0" smtClean="0"/>
              <a:t>Egyptian community </a:t>
            </a:r>
            <a:r>
              <a:rPr lang="en-US" sz="2400" dirty="0"/>
              <a:t>(110,000). Africa represents one fifth of </a:t>
            </a:r>
            <a:r>
              <a:rPr lang="en-US" sz="2400" dirty="0" smtClean="0"/>
              <a:t>foreign residents </a:t>
            </a:r>
            <a:r>
              <a:rPr lang="en-US" sz="2400" dirty="0"/>
              <a:t>(1.037.000, or 20.6%), while it </a:t>
            </a:r>
            <a:r>
              <a:rPr lang="en-US" sz="2400" dirty="0" smtClean="0"/>
              <a:t>is </a:t>
            </a:r>
            <a:r>
              <a:rPr lang="en-US" sz="2400" dirty="0"/>
              <a:t>first among the number of individual entrepreneurs </a:t>
            </a:r>
            <a:r>
              <a:rPr lang="en-US" sz="2400" dirty="0" smtClean="0"/>
              <a:t>from non-European </a:t>
            </a:r>
            <a:r>
              <a:rPr lang="en-US" sz="2400" dirty="0"/>
              <a:t>countries, </a:t>
            </a:r>
            <a:r>
              <a:rPr lang="en-US" sz="2400" dirty="0" smtClean="0"/>
              <a:t>led by people with </a:t>
            </a:r>
            <a:r>
              <a:rPr lang="en-US" sz="2400" dirty="0"/>
              <a:t>Moroccan origin, </a:t>
            </a:r>
            <a:r>
              <a:rPr lang="en-US" sz="2400" dirty="0" smtClean="0"/>
              <a:t>who are the first ever, since they also </a:t>
            </a:r>
            <a:r>
              <a:rPr lang="en-US" sz="2400" dirty="0"/>
              <a:t>precede those originating </a:t>
            </a:r>
            <a:r>
              <a:rPr lang="en-US" sz="2400" dirty="0" smtClean="0"/>
              <a:t>from </a:t>
            </a:r>
            <a:r>
              <a:rPr lang="en-US" sz="2400" dirty="0"/>
              <a:t>China, Romania and Albania.</a:t>
            </a:r>
            <a:endParaRPr lang="it-IT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ntonio\Desktop\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6296" y="0"/>
            <a:ext cx="1907704" cy="1907704"/>
          </a:xfrm>
          <a:prstGeom prst="rect">
            <a:avLst/>
          </a:prstGeom>
          <a:noFill/>
        </p:spPr>
      </p:pic>
      <p:pic>
        <p:nvPicPr>
          <p:cNvPr id="1028" name="Picture 4" descr="C:\Users\antonio\Desktop\erasmus-plus-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-243408"/>
            <a:ext cx="2924054" cy="2079327"/>
          </a:xfrm>
          <a:prstGeom prst="rect">
            <a:avLst/>
          </a:prstGeom>
          <a:noFill/>
        </p:spPr>
      </p:pic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0" y="1988840"/>
            <a:ext cx="9144000" cy="43396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100" b="0" i="0" u="none" strike="noStrike" cap="none" normalizeH="0" baseline="0" dirty="0" smtClean="0">
                <a:ln>
                  <a:noFill/>
                </a:ln>
                <a:solidFill>
                  <a:srgbClr val="003963"/>
                </a:solidFill>
                <a:effectLst/>
                <a:latin typeface="Trebuchet MS" pitchFamily="34" charset="0"/>
                <a:cs typeface="Arial" pitchFamily="34" charset="0"/>
              </a:rPr>
              <a:t/>
            </a:r>
            <a:br>
              <a:rPr kumimoji="0" lang="it-IT" sz="1100" b="0" i="0" u="none" strike="noStrike" cap="none" normalizeH="0" baseline="0" dirty="0" smtClean="0">
                <a:ln>
                  <a:noFill/>
                </a:ln>
                <a:solidFill>
                  <a:srgbClr val="003963"/>
                </a:solidFill>
                <a:effectLst/>
                <a:latin typeface="Trebuchet MS" pitchFamily="34" charset="0"/>
                <a:cs typeface="Arial" pitchFamily="34" charset="0"/>
              </a:rPr>
            </a:br>
            <a:endParaRPr kumimoji="0" lang="it-IT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900" b="0" i="0" u="none" strike="noStrike" cap="none" normalizeH="0" baseline="0" dirty="0" smtClean="0">
                <a:ln>
                  <a:noFill/>
                </a:ln>
                <a:solidFill>
                  <a:srgbClr val="0760A6"/>
                </a:solidFill>
                <a:effectLst/>
                <a:latin typeface="Trebuchet MS" pitchFamily="34" charset="0"/>
                <a:cs typeface="Arial" pitchFamily="34" charset="0"/>
              </a:rPr>
              <a:t/>
            </a:r>
            <a:br>
              <a:rPr kumimoji="0" lang="it-IT" sz="900" b="0" i="0" u="none" strike="noStrike" cap="none" normalizeH="0" baseline="0" dirty="0" smtClean="0">
                <a:ln>
                  <a:noFill/>
                </a:ln>
                <a:solidFill>
                  <a:srgbClr val="0760A6"/>
                </a:solidFill>
                <a:effectLst/>
                <a:latin typeface="Trebuchet MS" pitchFamily="34" charset="0"/>
                <a:cs typeface="Arial" pitchFamily="34" charset="0"/>
              </a:rPr>
            </a:br>
            <a:endParaRPr kumimoji="0" lang="it-IT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3963"/>
                </a:solidFill>
                <a:latin typeface="Trebuchet MS" pitchFamily="34" charset="0"/>
                <a:cs typeface="Arial" pitchFamily="34" charset="0"/>
              </a:rPr>
              <a:t>There are projects, </a:t>
            </a:r>
            <a:r>
              <a:rPr lang="en-US" sz="2400" dirty="0">
                <a:solidFill>
                  <a:srgbClr val="003963"/>
                </a:solidFill>
                <a:latin typeface="Trebuchet MS" pitchFamily="34" charset="0"/>
                <a:cs typeface="Arial" pitchFamily="34" charset="0"/>
              </a:rPr>
              <a:t>such as INSIDE and PATH, promoted by the Ministry of Labor and Social Policies</a:t>
            </a:r>
            <a:r>
              <a:rPr lang="en-US" sz="2400" dirty="0" smtClean="0">
                <a:solidFill>
                  <a:srgbClr val="003963"/>
                </a:solidFill>
                <a:latin typeface="Trebuchet MS" pitchFamily="34" charset="0"/>
                <a:cs typeface="Arial" pitchFamily="34" charset="0"/>
              </a:rPr>
              <a:t>, </a:t>
            </a:r>
            <a:r>
              <a:rPr lang="en-US" sz="2400" dirty="0">
                <a:solidFill>
                  <a:srgbClr val="003963"/>
                </a:solidFill>
                <a:latin typeface="Trebuchet MS" pitchFamily="34" charset="0"/>
                <a:cs typeface="Arial" pitchFamily="34" charset="0"/>
              </a:rPr>
              <a:t>the project "Welcome - working for Refugee Integration", implemented in collaboration with UNHCR and </a:t>
            </a:r>
            <a:r>
              <a:rPr lang="en-US" sz="2400" dirty="0" err="1" smtClean="0">
                <a:solidFill>
                  <a:srgbClr val="003963"/>
                </a:solidFill>
                <a:latin typeface="Trebuchet MS" pitchFamily="34" charset="0"/>
                <a:cs typeface="Arial" pitchFamily="34" charset="0"/>
              </a:rPr>
              <a:t>Confindustria</a:t>
            </a:r>
            <a:r>
              <a:rPr lang="en-US" sz="2400" dirty="0">
                <a:solidFill>
                  <a:srgbClr val="003963"/>
                </a:solidFill>
                <a:latin typeface="Trebuchet MS" pitchFamily="34" charset="0"/>
                <a:cs typeface="Arial" pitchFamily="34" charset="0"/>
              </a:rPr>
              <a:t> </a:t>
            </a:r>
            <a:r>
              <a:rPr lang="en-US" sz="2400" dirty="0" smtClean="0">
                <a:solidFill>
                  <a:srgbClr val="003963"/>
                </a:solidFill>
                <a:latin typeface="Trebuchet MS" pitchFamily="34" charset="0"/>
                <a:cs typeface="Arial" pitchFamily="34" charset="0"/>
              </a:rPr>
              <a:t>(The </a:t>
            </a:r>
            <a:r>
              <a:rPr lang="en-US" sz="2400" dirty="0">
                <a:solidFill>
                  <a:srgbClr val="003963"/>
                </a:solidFill>
                <a:latin typeface="Trebuchet MS" pitchFamily="34" charset="0"/>
                <a:cs typeface="Arial" pitchFamily="34" charset="0"/>
              </a:rPr>
              <a:t>General Confederation of Italian </a:t>
            </a:r>
            <a:r>
              <a:rPr lang="en-US" sz="2400" dirty="0" smtClean="0">
                <a:solidFill>
                  <a:srgbClr val="003963"/>
                </a:solidFill>
                <a:latin typeface="Trebuchet MS" pitchFamily="34" charset="0"/>
                <a:cs typeface="Arial" pitchFamily="34" charset="0"/>
              </a:rPr>
              <a:t>Industry), </a:t>
            </a:r>
            <a:r>
              <a:rPr lang="en-US" sz="2400" dirty="0">
                <a:solidFill>
                  <a:srgbClr val="003963"/>
                </a:solidFill>
                <a:latin typeface="Trebuchet MS" pitchFamily="34" charset="0"/>
                <a:cs typeface="Arial" pitchFamily="34" charset="0"/>
              </a:rPr>
              <a:t>as well as the Memorandum of Understanding with the Ministry </a:t>
            </a:r>
            <a:r>
              <a:rPr lang="en-US" sz="2400" dirty="0" smtClean="0">
                <a:solidFill>
                  <a:srgbClr val="003963"/>
                </a:solidFill>
                <a:latin typeface="Trebuchet MS" pitchFamily="34" charset="0"/>
                <a:cs typeface="Arial" pitchFamily="34" charset="0"/>
              </a:rPr>
              <a:t>of Interior </a:t>
            </a:r>
            <a:r>
              <a:rPr lang="en-US" sz="2400" dirty="0">
                <a:solidFill>
                  <a:srgbClr val="003963"/>
                </a:solidFill>
                <a:latin typeface="Trebuchet MS" pitchFamily="34" charset="0"/>
                <a:cs typeface="Arial" pitchFamily="34" charset="0"/>
              </a:rPr>
              <a:t>and the Ministry of </a:t>
            </a:r>
            <a:r>
              <a:rPr lang="en-US" sz="2400" dirty="0" smtClean="0">
                <a:solidFill>
                  <a:srgbClr val="003963"/>
                </a:solidFill>
                <a:latin typeface="Trebuchet MS" pitchFamily="34" charset="0"/>
                <a:cs typeface="Arial" pitchFamily="34" charset="0"/>
              </a:rPr>
              <a:t>Agricultural, </a:t>
            </a:r>
            <a:r>
              <a:rPr lang="en-US" sz="2400" dirty="0">
                <a:solidFill>
                  <a:srgbClr val="003963"/>
                </a:solidFill>
                <a:latin typeface="Trebuchet MS" pitchFamily="34" charset="0"/>
                <a:cs typeface="Arial" pitchFamily="34" charset="0"/>
              </a:rPr>
              <a:t>Food and Forestry </a:t>
            </a:r>
            <a:r>
              <a:rPr lang="en-US" sz="2400" dirty="0" smtClean="0">
                <a:solidFill>
                  <a:srgbClr val="003963"/>
                </a:solidFill>
                <a:latin typeface="Trebuchet MS" pitchFamily="34" charset="0"/>
                <a:cs typeface="Arial" pitchFamily="34" charset="0"/>
              </a:rPr>
              <a:t>Policies, aiming at  fostering </a:t>
            </a:r>
            <a:r>
              <a:rPr lang="en-US" sz="2400" dirty="0">
                <a:solidFill>
                  <a:srgbClr val="003963"/>
                </a:solidFill>
                <a:latin typeface="Trebuchet MS" pitchFamily="34" charset="0"/>
                <a:cs typeface="Arial" pitchFamily="34" charset="0"/>
              </a:rPr>
              <a:t>joint efforts in the area and synergistic action against a legally and humanly unacceptable phenomenon such as that of </a:t>
            </a:r>
            <a:r>
              <a:rPr lang="en-US" sz="2400" dirty="0" smtClean="0">
                <a:solidFill>
                  <a:srgbClr val="003963"/>
                </a:solidFill>
                <a:latin typeface="Trebuchet MS" pitchFamily="34" charset="0"/>
                <a:cs typeface="Arial" pitchFamily="34" charset="0"/>
              </a:rPr>
              <a:t>“</a:t>
            </a:r>
            <a:r>
              <a:rPr lang="en-US" sz="2400" dirty="0" err="1" smtClean="0">
                <a:solidFill>
                  <a:srgbClr val="003963"/>
                </a:solidFill>
                <a:latin typeface="Trebuchet MS" pitchFamily="34" charset="0"/>
                <a:cs typeface="Arial" pitchFamily="34" charset="0"/>
              </a:rPr>
              <a:t>Caporalato</a:t>
            </a:r>
            <a:r>
              <a:rPr lang="en-US" sz="2400" dirty="0" smtClean="0">
                <a:solidFill>
                  <a:srgbClr val="003963"/>
                </a:solidFill>
                <a:latin typeface="Trebuchet MS" pitchFamily="34" charset="0"/>
                <a:cs typeface="Arial" pitchFamily="34" charset="0"/>
              </a:rPr>
              <a:t>” ( </a:t>
            </a:r>
            <a:r>
              <a:rPr lang="en-US" sz="2400" dirty="0" err="1" smtClean="0">
                <a:solidFill>
                  <a:srgbClr val="003963"/>
                </a:solidFill>
                <a:latin typeface="Trebuchet MS" pitchFamily="34" charset="0"/>
                <a:cs typeface="Arial" pitchFamily="34" charset="0"/>
              </a:rPr>
              <a:t>labour</a:t>
            </a:r>
            <a:r>
              <a:rPr lang="en-US" sz="2400" dirty="0" smtClean="0">
                <a:solidFill>
                  <a:srgbClr val="003963"/>
                </a:solidFill>
                <a:latin typeface="Trebuchet MS" pitchFamily="34" charset="0"/>
                <a:cs typeface="Arial" pitchFamily="34" charset="0"/>
              </a:rPr>
              <a:t> exploitation).</a:t>
            </a:r>
            <a:endParaRPr kumimoji="0" lang="it-IT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ntonio\Desktop\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6296" y="0"/>
            <a:ext cx="1907704" cy="1907704"/>
          </a:xfrm>
          <a:prstGeom prst="rect">
            <a:avLst/>
          </a:prstGeom>
          <a:noFill/>
        </p:spPr>
      </p:pic>
      <p:pic>
        <p:nvPicPr>
          <p:cNvPr id="1028" name="Picture 4" descr="C:\Users\antonio\Desktop\erasmus-plus-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-243408"/>
            <a:ext cx="2924054" cy="2079327"/>
          </a:xfrm>
          <a:prstGeom prst="rect">
            <a:avLst/>
          </a:prstGeom>
          <a:noFill/>
        </p:spPr>
      </p:pic>
      <p:sp>
        <p:nvSpPr>
          <p:cNvPr id="4" name="Rettangolo 3"/>
          <p:cNvSpPr/>
          <p:nvPr/>
        </p:nvSpPr>
        <p:spPr>
          <a:xfrm>
            <a:off x="0" y="1988840"/>
            <a:ext cx="9144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arenR"/>
            </a:pPr>
            <a:r>
              <a:rPr lang="it-IT" sz="2800" b="1" dirty="0" err="1"/>
              <a:t>P</a:t>
            </a:r>
            <a:r>
              <a:rPr lang="it-IT" sz="2800" b="1" dirty="0" err="1" smtClean="0"/>
              <a:t>romote</a:t>
            </a:r>
            <a:r>
              <a:rPr lang="it-IT" sz="2800" b="1" dirty="0" smtClean="0"/>
              <a:t> the </a:t>
            </a:r>
            <a:r>
              <a:rPr lang="it-IT" sz="2800" b="1" dirty="0" err="1" smtClean="0"/>
              <a:t>integration</a:t>
            </a:r>
            <a:r>
              <a:rPr lang="it-IT" sz="2800" b="1" dirty="0" smtClean="0"/>
              <a:t> </a:t>
            </a:r>
            <a:r>
              <a:rPr lang="it-IT" sz="2800" b="1" dirty="0" err="1" smtClean="0"/>
              <a:t>processes</a:t>
            </a:r>
            <a:r>
              <a:rPr lang="it-IT" sz="2800" b="1" dirty="0" smtClean="0"/>
              <a:t> by </a:t>
            </a:r>
            <a:r>
              <a:rPr lang="it-IT" sz="2800" b="1" dirty="0" err="1" smtClean="0"/>
              <a:t>fostering</a:t>
            </a:r>
            <a:r>
              <a:rPr lang="it-IT" sz="2800" b="1" dirty="0" smtClean="0"/>
              <a:t> the </a:t>
            </a:r>
            <a:r>
              <a:rPr lang="it-IT" sz="2800" b="1" dirty="0" err="1" smtClean="0"/>
              <a:t>learning</a:t>
            </a:r>
            <a:r>
              <a:rPr lang="it-IT" sz="2800" b="1" dirty="0" smtClean="0"/>
              <a:t> of the </a:t>
            </a:r>
            <a:r>
              <a:rPr lang="it-IT" sz="2800" b="1" dirty="0" err="1" smtClean="0"/>
              <a:t>Italian</a:t>
            </a:r>
            <a:r>
              <a:rPr lang="it-IT" sz="2800" b="1" dirty="0" smtClean="0"/>
              <a:t> </a:t>
            </a:r>
            <a:r>
              <a:rPr lang="it-IT" sz="2800" b="1" dirty="0" err="1" smtClean="0"/>
              <a:t>language</a:t>
            </a:r>
            <a:r>
              <a:rPr lang="it-IT" sz="2800" b="1" dirty="0" smtClean="0"/>
              <a:t>;</a:t>
            </a:r>
          </a:p>
          <a:p>
            <a:pPr marL="457200" indent="-457200"/>
            <a:r>
              <a:rPr lang="en-US" sz="1400" b="1" dirty="0" smtClean="0"/>
              <a:t>Not speaking the Italian </a:t>
            </a:r>
            <a:r>
              <a:rPr lang="en-US" sz="1400" b="1" dirty="0"/>
              <a:t>language is the first obstacle to social inclusion and many </a:t>
            </a:r>
            <a:r>
              <a:rPr lang="en-US" sz="1400" b="1" dirty="0" smtClean="0"/>
              <a:t>foreigners, </a:t>
            </a:r>
            <a:r>
              <a:rPr lang="en-US" sz="1400" b="1" dirty="0"/>
              <a:t>even after a few years of presence in Italy, do not </a:t>
            </a:r>
            <a:r>
              <a:rPr lang="en-US" sz="1400" b="1" dirty="0" smtClean="0"/>
              <a:t>have the </a:t>
            </a:r>
            <a:r>
              <a:rPr lang="en-US" sz="1400" b="1" dirty="0"/>
              <a:t>proper knowledge of the language.</a:t>
            </a:r>
            <a:endParaRPr lang="it-IT" sz="1400" dirty="0"/>
          </a:p>
          <a:p>
            <a:pPr marL="457200" indent="-457200"/>
            <a:endParaRPr lang="en-US" sz="2400" b="1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0" y="1412776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 err="1" smtClean="0"/>
              <a:t>What</a:t>
            </a:r>
            <a:r>
              <a:rPr lang="it-IT" sz="3200" b="1" dirty="0" smtClean="0"/>
              <a:t> </a:t>
            </a:r>
            <a:r>
              <a:rPr lang="it-IT" sz="3200" b="1" dirty="0" err="1" smtClean="0"/>
              <a:t>should</a:t>
            </a:r>
            <a:r>
              <a:rPr lang="it-IT" sz="3200" b="1" dirty="0" smtClean="0"/>
              <a:t> </a:t>
            </a:r>
            <a:r>
              <a:rPr lang="it-IT" sz="3200" b="1" dirty="0" err="1" smtClean="0"/>
              <a:t>we</a:t>
            </a:r>
            <a:r>
              <a:rPr lang="it-IT" sz="3200" b="1" dirty="0" smtClean="0"/>
              <a:t> do?</a:t>
            </a:r>
            <a:endParaRPr lang="it-IT" sz="3200" b="1" dirty="0"/>
          </a:p>
        </p:txBody>
      </p:sp>
      <p:pic>
        <p:nvPicPr>
          <p:cNvPr id="6" name="Immagine 5" descr="screen480x480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3833016"/>
            <a:ext cx="3877803" cy="2908352"/>
          </a:xfrm>
          <a:prstGeom prst="rect">
            <a:avLst/>
          </a:prstGeom>
        </p:spPr>
      </p:pic>
      <p:pic>
        <p:nvPicPr>
          <p:cNvPr id="7" name="Immagine 6" descr="screen568x568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88224" y="3140968"/>
            <a:ext cx="1923084" cy="34134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ntonio\Desktop\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6296" y="0"/>
            <a:ext cx="1907704" cy="1907704"/>
          </a:xfrm>
          <a:prstGeom prst="rect">
            <a:avLst/>
          </a:prstGeom>
          <a:noFill/>
        </p:spPr>
      </p:pic>
      <p:pic>
        <p:nvPicPr>
          <p:cNvPr id="1028" name="Picture 4" descr="C:\Users\antonio\Desktop\erasmus-plus-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-243408"/>
            <a:ext cx="2924054" cy="2079327"/>
          </a:xfrm>
          <a:prstGeom prst="rect">
            <a:avLst/>
          </a:prstGeom>
          <a:noFill/>
        </p:spPr>
      </p:pic>
      <p:sp>
        <p:nvSpPr>
          <p:cNvPr id="4" name="Rettangolo 3"/>
          <p:cNvSpPr/>
          <p:nvPr/>
        </p:nvSpPr>
        <p:spPr>
          <a:xfrm>
            <a:off x="0" y="1787332"/>
            <a:ext cx="914400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r>
              <a:rPr lang="it-IT" sz="2800" b="1" dirty="0" smtClean="0"/>
              <a:t>2) </a:t>
            </a:r>
            <a:r>
              <a:rPr lang="en-US" sz="2800" b="1" dirty="0"/>
              <a:t>Promote mutual knowledge of the rules of social coexistence</a:t>
            </a:r>
            <a:r>
              <a:rPr lang="it-IT" sz="2800" b="1" dirty="0" smtClean="0"/>
              <a:t>.</a:t>
            </a:r>
          </a:p>
          <a:p>
            <a:pPr marL="457200" indent="-457200"/>
            <a:r>
              <a:rPr lang="it-IT" sz="2400" dirty="0" smtClean="0"/>
              <a:t>       </a:t>
            </a:r>
            <a:r>
              <a:rPr lang="en-US" sz="1200" dirty="0"/>
              <a:t>This </a:t>
            </a:r>
            <a:r>
              <a:rPr lang="en-US" sz="1200" dirty="0" smtClean="0"/>
              <a:t>integration path </a:t>
            </a:r>
            <a:r>
              <a:rPr lang="en-US" sz="1200" dirty="0"/>
              <a:t>must be accompanied by the knowledge of the principles of civic education in Italy, the laws, </a:t>
            </a:r>
            <a:r>
              <a:rPr lang="en-US" sz="1200" dirty="0" smtClean="0"/>
              <a:t>the practices, </a:t>
            </a:r>
            <a:r>
              <a:rPr lang="en-US" sz="1200" dirty="0"/>
              <a:t>customs and </a:t>
            </a:r>
            <a:r>
              <a:rPr lang="en-US" sz="1200" dirty="0" smtClean="0"/>
              <a:t>traditions </a:t>
            </a:r>
            <a:r>
              <a:rPr lang="en-US" sz="1200" dirty="0"/>
              <a:t>of the host country, which must at least be </a:t>
            </a:r>
            <a:r>
              <a:rPr lang="en-US" sz="1200" dirty="0" smtClean="0"/>
              <a:t>learnt by  </a:t>
            </a:r>
            <a:r>
              <a:rPr lang="en-US" sz="1200" dirty="0"/>
              <a:t>those who </a:t>
            </a:r>
            <a:r>
              <a:rPr lang="en-US" sz="1200" dirty="0" smtClean="0"/>
              <a:t>intend to get  integrated </a:t>
            </a:r>
            <a:r>
              <a:rPr lang="en-US" sz="1200" dirty="0"/>
              <a:t>into a foreign country.</a:t>
            </a:r>
            <a:endParaRPr lang="it-IT" sz="2400" dirty="0"/>
          </a:p>
        </p:txBody>
      </p:sp>
      <p:pic>
        <p:nvPicPr>
          <p:cNvPr id="6" name="Immagine 5" descr="costituzion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67744" y="3861048"/>
            <a:ext cx="3634234" cy="20400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 descr="prozession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954912"/>
            <a:ext cx="4499992" cy="2903088"/>
          </a:xfrm>
          <a:prstGeom prst="rect">
            <a:avLst/>
          </a:prstGeom>
        </p:spPr>
      </p:pic>
      <p:pic>
        <p:nvPicPr>
          <p:cNvPr id="1027" name="Picture 3" descr="C:\Users\antonio\Desktop\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6296" y="0"/>
            <a:ext cx="1907704" cy="1907704"/>
          </a:xfrm>
          <a:prstGeom prst="rect">
            <a:avLst/>
          </a:prstGeom>
          <a:noFill/>
        </p:spPr>
      </p:pic>
      <p:pic>
        <p:nvPicPr>
          <p:cNvPr id="1028" name="Picture 4" descr="C:\Users\antonio\Desktop\erasmus-plus-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-243408"/>
            <a:ext cx="2924054" cy="2079327"/>
          </a:xfrm>
          <a:prstGeom prst="rect">
            <a:avLst/>
          </a:prstGeom>
          <a:noFill/>
        </p:spPr>
      </p:pic>
      <p:pic>
        <p:nvPicPr>
          <p:cNvPr id="8" name="Immagine 7" descr="respect-buddh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45589" y="3933056"/>
            <a:ext cx="4398412" cy="2924944"/>
          </a:xfrm>
          <a:prstGeom prst="rect">
            <a:avLst/>
          </a:prstGeom>
        </p:spPr>
      </p:pic>
      <p:pic>
        <p:nvPicPr>
          <p:cNvPr id="9" name="Immagine 8" descr="WPNX-7867_preghierainmoschea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427984" y="1268760"/>
            <a:ext cx="4447681" cy="2655703"/>
          </a:xfrm>
          <a:prstGeom prst="rect">
            <a:avLst/>
          </a:prstGeom>
        </p:spPr>
      </p:pic>
      <p:sp>
        <p:nvSpPr>
          <p:cNvPr id="10" name="CasellaDiTesto 9"/>
          <p:cNvSpPr txBox="1"/>
          <p:nvPr/>
        </p:nvSpPr>
        <p:spPr>
          <a:xfrm>
            <a:off x="251520" y="1628800"/>
            <a:ext cx="367240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Likewise, the customs, </a:t>
            </a:r>
            <a:r>
              <a:rPr lang="en-US" sz="2800" dirty="0" smtClean="0"/>
              <a:t>traditions </a:t>
            </a:r>
            <a:r>
              <a:rPr lang="en-US" sz="2800" dirty="0"/>
              <a:t>and religious practices of refugees must also be made known.</a:t>
            </a:r>
            <a:endParaRPr lang="it-IT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ntonio\Desktop\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6296" y="0"/>
            <a:ext cx="1907704" cy="1907704"/>
          </a:xfrm>
          <a:prstGeom prst="rect">
            <a:avLst/>
          </a:prstGeom>
          <a:noFill/>
        </p:spPr>
      </p:pic>
      <p:pic>
        <p:nvPicPr>
          <p:cNvPr id="1028" name="Picture 4" descr="C:\Users\antonio\Desktop\erasmus-plus-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-243408"/>
            <a:ext cx="2924054" cy="2079327"/>
          </a:xfrm>
          <a:prstGeom prst="rect">
            <a:avLst/>
          </a:prstGeom>
          <a:noFill/>
        </p:spPr>
      </p:pic>
      <p:sp>
        <p:nvSpPr>
          <p:cNvPr id="4" name="Rettangolo 3"/>
          <p:cNvSpPr/>
          <p:nvPr/>
        </p:nvSpPr>
        <p:spPr>
          <a:xfrm>
            <a:off x="0" y="2858160"/>
            <a:ext cx="914400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Production of information material and organization of meetings </a:t>
            </a:r>
            <a:endParaRPr lang="en-US" sz="2800" b="1" dirty="0" smtClean="0"/>
          </a:p>
          <a:p>
            <a:endParaRPr lang="en-US" sz="2800" b="1" dirty="0" smtClean="0"/>
          </a:p>
          <a:p>
            <a:r>
              <a:rPr lang="en-US" sz="2400" dirty="0" smtClean="0"/>
              <a:t>addressed </a:t>
            </a:r>
            <a:r>
              <a:rPr lang="en-US" sz="2400" dirty="0"/>
              <a:t>to foreign citizens, for the dissemination of the rules of </a:t>
            </a:r>
            <a:r>
              <a:rPr lang="en-US" sz="2400" dirty="0" smtClean="0"/>
              <a:t>functioning </a:t>
            </a:r>
            <a:r>
              <a:rPr lang="en-US" sz="2400" dirty="0"/>
              <a:t>of the local society: from the Constitution to the knowledge of the territory and its social history</a:t>
            </a:r>
            <a:r>
              <a:rPr lang="en-US" sz="2400" b="1" dirty="0"/>
              <a:t>.</a:t>
            </a:r>
            <a:endParaRPr lang="it-IT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ntonio\Desktop\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6296" y="0"/>
            <a:ext cx="1907704" cy="1907704"/>
          </a:xfrm>
          <a:prstGeom prst="rect">
            <a:avLst/>
          </a:prstGeom>
          <a:noFill/>
        </p:spPr>
      </p:pic>
      <p:pic>
        <p:nvPicPr>
          <p:cNvPr id="1028" name="Picture 4" descr="C:\Users\antonio\Desktop\erasmus-plus-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-243408"/>
            <a:ext cx="2924054" cy="2079327"/>
          </a:xfrm>
          <a:prstGeom prst="rect">
            <a:avLst/>
          </a:prstGeom>
          <a:noFill/>
        </p:spPr>
      </p:pic>
      <p:sp>
        <p:nvSpPr>
          <p:cNvPr id="4" name="Rettangolo 3"/>
          <p:cNvSpPr/>
          <p:nvPr/>
        </p:nvSpPr>
        <p:spPr>
          <a:xfrm>
            <a:off x="0" y="2498120"/>
            <a:ext cx="91440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sz="2400" dirty="0" smtClean="0"/>
          </a:p>
          <a:p>
            <a:r>
              <a:rPr lang="en-US" sz="2800" b="1" dirty="0" smtClean="0"/>
              <a:t>Specific </a:t>
            </a:r>
            <a:r>
              <a:rPr lang="en-US" sz="2800" b="1" dirty="0"/>
              <a:t>attention should be paid to foreign women </a:t>
            </a:r>
            <a:endParaRPr lang="en-US" sz="2800" b="1" dirty="0" smtClean="0"/>
          </a:p>
          <a:p>
            <a:endParaRPr lang="en-US" sz="2800" b="1" dirty="0" smtClean="0"/>
          </a:p>
          <a:p>
            <a:r>
              <a:rPr lang="en-US" sz="2400" dirty="0" smtClean="0"/>
              <a:t>and therefore to how to implement interventions</a:t>
            </a:r>
            <a:r>
              <a:rPr lang="en-US" sz="2400" dirty="0"/>
              <a:t>, also to </a:t>
            </a:r>
            <a:r>
              <a:rPr lang="en-US" sz="2400" dirty="0" smtClean="0"/>
              <a:t>face </a:t>
            </a:r>
            <a:r>
              <a:rPr lang="en-US" sz="2400" dirty="0"/>
              <a:t>the </a:t>
            </a:r>
            <a:r>
              <a:rPr lang="en-US" sz="2400" dirty="0" smtClean="0"/>
              <a:t>possible situations </a:t>
            </a:r>
            <a:r>
              <a:rPr lang="en-US" sz="2400" dirty="0"/>
              <a:t>of territorial and / or social isolation of women.</a:t>
            </a:r>
            <a:endParaRPr lang="it-IT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ntonio\Desktop\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6296" y="0"/>
            <a:ext cx="1907704" cy="1907704"/>
          </a:xfrm>
          <a:prstGeom prst="rect">
            <a:avLst/>
          </a:prstGeom>
          <a:noFill/>
        </p:spPr>
      </p:pic>
      <p:pic>
        <p:nvPicPr>
          <p:cNvPr id="1028" name="Picture 4" descr="C:\Users\antonio\Desktop\erasmus-plus-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-243408"/>
            <a:ext cx="2924054" cy="2079327"/>
          </a:xfrm>
          <a:prstGeom prst="rect">
            <a:avLst/>
          </a:prstGeom>
          <a:noFill/>
        </p:spPr>
      </p:pic>
      <p:sp>
        <p:nvSpPr>
          <p:cNvPr id="4" name="Rettangolo 3"/>
          <p:cNvSpPr/>
          <p:nvPr/>
        </p:nvSpPr>
        <p:spPr>
          <a:xfrm>
            <a:off x="0" y="3212976"/>
            <a:ext cx="91440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Combating racism / discrimination and promoting legal protection </a:t>
            </a:r>
            <a:endParaRPr lang="en-US" sz="2800" b="1" dirty="0" smtClean="0"/>
          </a:p>
          <a:p>
            <a:endParaRPr lang="en-US" sz="2800" b="1" dirty="0" smtClean="0"/>
          </a:p>
          <a:p>
            <a:r>
              <a:rPr lang="en-US" sz="2400" dirty="0" smtClean="0"/>
              <a:t>One cannot </a:t>
            </a:r>
            <a:r>
              <a:rPr lang="en-US" sz="2400" dirty="0"/>
              <a:t>underestimate the risks of growing racism and xenophobic subculture in today's multicultural Europe and in the coming years.</a:t>
            </a:r>
            <a:endParaRPr lang="it-IT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ntonio\Desktop\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6296" y="0"/>
            <a:ext cx="1907704" cy="1907704"/>
          </a:xfrm>
          <a:prstGeom prst="rect">
            <a:avLst/>
          </a:prstGeom>
          <a:noFill/>
        </p:spPr>
      </p:pic>
      <p:pic>
        <p:nvPicPr>
          <p:cNvPr id="1028" name="Picture 4" descr="C:\Users\antonio\Desktop\erasmus-plus-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-243408"/>
            <a:ext cx="2924054" cy="2079327"/>
          </a:xfrm>
          <a:prstGeom prst="rect">
            <a:avLst/>
          </a:prstGeom>
          <a:noFill/>
        </p:spPr>
      </p:pic>
      <p:sp>
        <p:nvSpPr>
          <p:cNvPr id="2" name="Rettangolo 1"/>
          <p:cNvSpPr/>
          <p:nvPr/>
        </p:nvSpPr>
        <p:spPr>
          <a:xfrm>
            <a:off x="0" y="1765260"/>
            <a:ext cx="91440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The Immigration Statistics Dossier 2016 *, by the IDOS Study and Research Center, allows us to have a precise picture of immigration in Italy and to be able to </a:t>
            </a:r>
            <a:r>
              <a:rPr lang="en-US" sz="2800" dirty="0" smtClean="0"/>
              <a:t>overcome </a:t>
            </a:r>
            <a:r>
              <a:rPr lang="en-US" sz="2800" dirty="0"/>
              <a:t>so many prejudices and </a:t>
            </a:r>
            <a:r>
              <a:rPr lang="en-US" sz="2800" dirty="0" smtClean="0"/>
              <a:t>commonplaces.</a:t>
            </a:r>
            <a:endParaRPr lang="en-US" sz="2800" dirty="0"/>
          </a:p>
          <a:p>
            <a:r>
              <a:rPr lang="en-US" sz="2800" dirty="0"/>
              <a:t>First, Italians should know that:</a:t>
            </a:r>
          </a:p>
          <a:p>
            <a:r>
              <a:rPr lang="en-US" sz="2800" dirty="0">
                <a:solidFill>
                  <a:srgbClr val="FF0000"/>
                </a:solidFill>
              </a:rPr>
              <a:t>Italian citizens </a:t>
            </a:r>
            <a:r>
              <a:rPr lang="en-US" sz="2800" dirty="0" smtClean="0">
                <a:solidFill>
                  <a:srgbClr val="FF0000"/>
                </a:solidFill>
              </a:rPr>
              <a:t>residing </a:t>
            </a:r>
            <a:r>
              <a:rPr lang="en-US" sz="2800" dirty="0">
                <a:solidFill>
                  <a:srgbClr val="FF0000"/>
                </a:solidFill>
              </a:rPr>
              <a:t>abroad </a:t>
            </a:r>
            <a:r>
              <a:rPr lang="en-US" sz="2800" dirty="0" smtClean="0">
                <a:solidFill>
                  <a:srgbClr val="FF0000"/>
                </a:solidFill>
              </a:rPr>
              <a:t>are 5.202.000</a:t>
            </a:r>
            <a:endParaRPr lang="en-US" sz="2800" dirty="0">
              <a:solidFill>
                <a:srgbClr val="FF0000"/>
              </a:solidFill>
            </a:endParaRPr>
          </a:p>
          <a:p>
            <a:r>
              <a:rPr lang="en-US" sz="2800" dirty="0">
                <a:solidFill>
                  <a:srgbClr val="FF0000"/>
                </a:solidFill>
              </a:rPr>
              <a:t>Foreign </a:t>
            </a:r>
            <a:r>
              <a:rPr lang="en-US" sz="2800" dirty="0" smtClean="0">
                <a:solidFill>
                  <a:srgbClr val="FF0000"/>
                </a:solidFill>
              </a:rPr>
              <a:t>citizens residing in Italy are </a:t>
            </a:r>
            <a:r>
              <a:rPr lang="en-US" sz="2800" dirty="0">
                <a:solidFill>
                  <a:srgbClr val="FF0000"/>
                </a:solidFill>
              </a:rPr>
              <a:t>5.026.153</a:t>
            </a:r>
            <a:r>
              <a:rPr lang="en-US" sz="2800" dirty="0"/>
              <a:t>.</a:t>
            </a:r>
          </a:p>
          <a:p>
            <a:r>
              <a:rPr lang="en-US" sz="2800" dirty="0">
                <a:solidFill>
                  <a:srgbClr val="FF0000"/>
                </a:solidFill>
              </a:rPr>
              <a:t>Foreigners actually in Italy, and not </a:t>
            </a:r>
            <a:r>
              <a:rPr lang="en-US" sz="2800" dirty="0" smtClean="0">
                <a:solidFill>
                  <a:srgbClr val="FF0000"/>
                </a:solidFill>
              </a:rPr>
              <a:t>only the residents, </a:t>
            </a:r>
            <a:r>
              <a:rPr lang="en-US" sz="2800" dirty="0">
                <a:solidFill>
                  <a:srgbClr val="FF0000"/>
                </a:solidFill>
              </a:rPr>
              <a:t>registered by ISTAT, are </a:t>
            </a:r>
            <a:r>
              <a:rPr lang="en-US" sz="2800" dirty="0" smtClean="0">
                <a:solidFill>
                  <a:srgbClr val="FF0000"/>
                </a:solidFill>
              </a:rPr>
              <a:t>5.498.000</a:t>
            </a:r>
            <a:endParaRPr lang="en-US" sz="2800" dirty="0">
              <a:solidFill>
                <a:srgbClr val="FF0000"/>
              </a:solidFill>
            </a:endParaRPr>
          </a:p>
          <a:p>
            <a:r>
              <a:rPr lang="en-US" sz="2800" dirty="0" smtClean="0"/>
              <a:t>In order to complete the </a:t>
            </a:r>
            <a:r>
              <a:rPr lang="en-US" sz="2800" dirty="0"/>
              <a:t>picture, those who have so far acquired </a:t>
            </a:r>
            <a:r>
              <a:rPr lang="en-US" sz="2800" dirty="0">
                <a:solidFill>
                  <a:srgbClr val="FF0000"/>
                </a:solidFill>
              </a:rPr>
              <a:t>Italian citizenship (</a:t>
            </a:r>
            <a:r>
              <a:rPr lang="en-US" sz="2800" dirty="0" smtClean="0">
                <a:solidFill>
                  <a:srgbClr val="FF0000"/>
                </a:solidFill>
              </a:rPr>
              <a:t>1.150.000</a:t>
            </a:r>
            <a:r>
              <a:rPr lang="en-US" sz="2800" dirty="0">
                <a:solidFill>
                  <a:srgbClr val="FF0000"/>
                </a:solidFill>
              </a:rPr>
              <a:t>) </a:t>
            </a:r>
            <a:r>
              <a:rPr lang="en-US" sz="2800" dirty="0"/>
              <a:t>should be added</a:t>
            </a:r>
            <a:r>
              <a:rPr lang="en-US" dirty="0"/>
              <a:t>.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ntonio\Desktop\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6296" y="0"/>
            <a:ext cx="1907704" cy="1907704"/>
          </a:xfrm>
          <a:prstGeom prst="rect">
            <a:avLst/>
          </a:prstGeom>
          <a:noFill/>
        </p:spPr>
      </p:pic>
      <p:pic>
        <p:nvPicPr>
          <p:cNvPr id="1028" name="Picture 4" descr="C:\Users\antonio\Desktop\erasmus-plus-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-243408"/>
            <a:ext cx="2924054" cy="2079327"/>
          </a:xfrm>
          <a:prstGeom prst="rect">
            <a:avLst/>
          </a:prstGeom>
          <a:noFill/>
        </p:spPr>
      </p:pic>
      <p:sp>
        <p:nvSpPr>
          <p:cNvPr id="4" name="Rettangolo 3"/>
          <p:cNvSpPr/>
          <p:nvPr/>
        </p:nvSpPr>
        <p:spPr>
          <a:xfrm>
            <a:off x="0" y="2967335"/>
            <a:ext cx="914400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Realization of public events aimed at fostering knowledge and </a:t>
            </a:r>
            <a:r>
              <a:rPr lang="en-US" sz="2800" b="1" dirty="0" smtClean="0"/>
              <a:t>socialization</a:t>
            </a:r>
          </a:p>
          <a:p>
            <a:endParaRPr lang="en-US" sz="2400" b="1" dirty="0" smtClean="0"/>
          </a:p>
          <a:p>
            <a:r>
              <a:rPr lang="en-US" sz="2400" dirty="0" smtClean="0"/>
              <a:t> </a:t>
            </a:r>
            <a:r>
              <a:rPr lang="en-US" sz="2400" dirty="0"/>
              <a:t>between Italian citizens and citizens of foreign origin.</a:t>
            </a:r>
            <a:endParaRPr lang="it-IT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ntonio\Desktop\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6296" y="0"/>
            <a:ext cx="1907704" cy="1907704"/>
          </a:xfrm>
          <a:prstGeom prst="rect">
            <a:avLst/>
          </a:prstGeom>
          <a:noFill/>
        </p:spPr>
      </p:pic>
      <p:pic>
        <p:nvPicPr>
          <p:cNvPr id="1028" name="Picture 4" descr="C:\Users\antonio\Desktop\erasmus-plus-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-243408"/>
            <a:ext cx="2924054" cy="2079327"/>
          </a:xfrm>
          <a:prstGeom prst="rect">
            <a:avLst/>
          </a:prstGeom>
          <a:noFill/>
        </p:spPr>
      </p:pic>
      <p:sp>
        <p:nvSpPr>
          <p:cNvPr id="4" name="CasellaDiTesto 3"/>
          <p:cNvSpPr txBox="1"/>
          <p:nvPr/>
        </p:nvSpPr>
        <p:spPr>
          <a:xfrm>
            <a:off x="899592" y="2564904"/>
            <a:ext cx="734481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</a:rPr>
              <a:t>The </a:t>
            </a:r>
            <a:r>
              <a:rPr lang="en-US" sz="4000" b="1" dirty="0">
                <a:solidFill>
                  <a:srgbClr val="FF0000"/>
                </a:solidFill>
              </a:rPr>
              <a:t>purpose of this project is to </a:t>
            </a:r>
            <a:r>
              <a:rPr lang="en-US" sz="4000" b="1" dirty="0" smtClean="0">
                <a:solidFill>
                  <a:srgbClr val="FF0000"/>
                </a:solidFill>
              </a:rPr>
              <a:t>sow </a:t>
            </a:r>
            <a:r>
              <a:rPr lang="en-US" sz="4000" b="1" dirty="0">
                <a:solidFill>
                  <a:srgbClr val="FF0000"/>
                </a:solidFill>
              </a:rPr>
              <a:t>a seed that can </a:t>
            </a:r>
            <a:r>
              <a:rPr lang="en-US" sz="4000" b="1" dirty="0" smtClean="0">
                <a:solidFill>
                  <a:srgbClr val="FF0000"/>
                </a:solidFill>
              </a:rPr>
              <a:t>arise </a:t>
            </a:r>
            <a:r>
              <a:rPr lang="en-US" sz="4000" b="1" dirty="0">
                <a:solidFill>
                  <a:srgbClr val="FF0000"/>
                </a:solidFill>
              </a:rPr>
              <a:t>responsible and respectful behaviors </a:t>
            </a:r>
            <a:r>
              <a:rPr lang="en-US" sz="4000" b="1" dirty="0" smtClean="0">
                <a:solidFill>
                  <a:srgbClr val="FF0000"/>
                </a:solidFill>
              </a:rPr>
              <a:t>towards </a:t>
            </a:r>
            <a:r>
              <a:rPr lang="en-US" sz="4000" b="1" dirty="0">
                <a:solidFill>
                  <a:srgbClr val="FF0000"/>
                </a:solidFill>
              </a:rPr>
              <a:t>all the minorities </a:t>
            </a:r>
            <a:r>
              <a:rPr lang="en-US" sz="4000" b="1" dirty="0" smtClean="0">
                <a:solidFill>
                  <a:srgbClr val="FF0000"/>
                </a:solidFill>
              </a:rPr>
              <a:t>now </a:t>
            </a:r>
            <a:r>
              <a:rPr lang="en-US" sz="4000" b="1" dirty="0">
                <a:solidFill>
                  <a:srgbClr val="FF0000"/>
                </a:solidFill>
              </a:rPr>
              <a:t>present in Italy</a:t>
            </a:r>
            <a:endParaRPr lang="it-IT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ntonio\Desktop\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6296" y="0"/>
            <a:ext cx="1907704" cy="1907704"/>
          </a:xfrm>
          <a:prstGeom prst="rect">
            <a:avLst/>
          </a:prstGeom>
          <a:noFill/>
        </p:spPr>
      </p:pic>
      <p:pic>
        <p:nvPicPr>
          <p:cNvPr id="1028" name="Picture 4" descr="C:\Users\antonio\Desktop\erasmus-plus-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-243408"/>
            <a:ext cx="2924054" cy="2079327"/>
          </a:xfrm>
          <a:prstGeom prst="rect">
            <a:avLst/>
          </a:prstGeom>
          <a:noFill/>
        </p:spPr>
      </p:pic>
      <p:pic>
        <p:nvPicPr>
          <p:cNvPr id="6" name="Immagine 5" descr="immigrazione-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71800" y="2276872"/>
            <a:ext cx="4320480" cy="37804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ntonio\Desktop\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6296" y="0"/>
            <a:ext cx="1907704" cy="1907704"/>
          </a:xfrm>
          <a:prstGeom prst="rect">
            <a:avLst/>
          </a:prstGeom>
          <a:noFill/>
        </p:spPr>
      </p:pic>
      <p:pic>
        <p:nvPicPr>
          <p:cNvPr id="1028" name="Picture 4" descr="C:\Users\antonio\Desktop\erasmus-plus-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-243408"/>
            <a:ext cx="2924054" cy="2079327"/>
          </a:xfrm>
          <a:prstGeom prst="rect">
            <a:avLst/>
          </a:prstGeom>
          <a:noFill/>
        </p:spPr>
      </p:pic>
      <p:pic>
        <p:nvPicPr>
          <p:cNvPr id="6" name="Immagine 5" descr="immigrazione-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2000" y="95250"/>
            <a:ext cx="7620000" cy="6667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ntonio\Desktop\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6296" y="0"/>
            <a:ext cx="1907704" cy="1907704"/>
          </a:xfrm>
          <a:prstGeom prst="rect">
            <a:avLst/>
          </a:prstGeom>
          <a:noFill/>
        </p:spPr>
      </p:pic>
      <p:pic>
        <p:nvPicPr>
          <p:cNvPr id="1028" name="Picture 4" descr="C:\Users\antonio\Desktop\erasmus-plus-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-243408"/>
            <a:ext cx="2924054" cy="2079327"/>
          </a:xfrm>
          <a:prstGeom prst="rect">
            <a:avLst/>
          </a:prstGeom>
          <a:noFill/>
        </p:spPr>
      </p:pic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0" y="1845543"/>
            <a:ext cx="9144000" cy="464742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sz="3200" dirty="0" smtClean="0">
                <a:solidFill>
                  <a:srgbClr val="8B0000"/>
                </a:solidFill>
                <a:latin typeface="Trebuchet MS" pitchFamily="34" charset="0"/>
                <a:cs typeface="Arial" pitchFamily="34" charset="0"/>
              </a:rPr>
              <a:t>The </a:t>
            </a:r>
            <a:r>
              <a:rPr lang="it-IT" sz="3200" dirty="0" err="1" smtClean="0">
                <a:solidFill>
                  <a:srgbClr val="8B0000"/>
                </a:solidFill>
                <a:latin typeface="Trebuchet MS" pitchFamily="34" charset="0"/>
                <a:cs typeface="Arial" pitchFamily="34" charset="0"/>
              </a:rPr>
              <a:t>labour</a:t>
            </a:r>
            <a:r>
              <a:rPr lang="it-IT" sz="3200" dirty="0" smtClean="0">
                <a:solidFill>
                  <a:srgbClr val="8B0000"/>
                </a:solidFill>
                <a:latin typeface="Trebuchet MS" pitchFamily="34" charset="0"/>
                <a:cs typeface="Arial" pitchFamily="34" charset="0"/>
              </a:rPr>
              <a:t> market</a:t>
            </a:r>
            <a:endParaRPr kumimoji="0" lang="it-IT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3963"/>
              </a:solidFill>
              <a:latin typeface="Trebuchet MS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FF0000"/>
                </a:solidFill>
                <a:latin typeface="Trebuchet MS" pitchFamily="34" charset="0"/>
                <a:cs typeface="Arial" pitchFamily="34" charset="0"/>
              </a:rPr>
              <a:t>2,359,000 are the </a:t>
            </a:r>
            <a:r>
              <a:rPr lang="en-US" sz="2400" b="1" dirty="0">
                <a:solidFill>
                  <a:srgbClr val="FF0000"/>
                </a:solidFill>
                <a:latin typeface="Trebuchet MS" pitchFamily="34" charset="0"/>
                <a:cs typeface="Arial" pitchFamily="34" charset="0"/>
              </a:rPr>
              <a:t>foreign </a:t>
            </a:r>
            <a:r>
              <a:rPr lang="en-US" sz="2400" b="1" dirty="0" smtClean="0">
                <a:solidFill>
                  <a:srgbClr val="FF0000"/>
                </a:solidFill>
                <a:latin typeface="Trebuchet MS" pitchFamily="34" charset="0"/>
                <a:cs typeface="Arial" pitchFamily="34" charset="0"/>
              </a:rPr>
              <a:t>employees </a:t>
            </a:r>
            <a:r>
              <a:rPr lang="en-US" sz="2400" dirty="0">
                <a:solidFill>
                  <a:srgbClr val="003963"/>
                </a:solidFill>
                <a:latin typeface="Trebuchet MS" pitchFamily="34" charset="0"/>
                <a:cs typeface="Arial" pitchFamily="34" charset="0"/>
              </a:rPr>
              <a:t>in Italy, </a:t>
            </a:r>
            <a:r>
              <a:rPr lang="en-US" sz="2400" dirty="0" smtClean="0">
                <a:solidFill>
                  <a:srgbClr val="003963"/>
                </a:solidFill>
                <a:latin typeface="Trebuchet MS" pitchFamily="34" charset="0"/>
                <a:cs typeface="Arial" pitchFamily="34" charset="0"/>
              </a:rPr>
              <a:t>amounting to  </a:t>
            </a:r>
            <a:r>
              <a:rPr lang="en-US" sz="2400" dirty="0">
                <a:solidFill>
                  <a:srgbClr val="003963"/>
                </a:solidFill>
                <a:latin typeface="Trebuchet MS" pitchFamily="34" charset="0"/>
                <a:cs typeface="Arial" pitchFamily="34" charset="0"/>
              </a:rPr>
              <a:t>10.5% of the employed.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FF0000"/>
                </a:solidFill>
                <a:latin typeface="Trebuchet MS" pitchFamily="34" charset="0"/>
                <a:cs typeface="Arial" pitchFamily="34" charset="0"/>
              </a:rPr>
              <a:t>Unemployed</a:t>
            </a:r>
            <a:r>
              <a:rPr lang="en-US" sz="2400" dirty="0">
                <a:solidFill>
                  <a:srgbClr val="003963"/>
                </a:solidFill>
                <a:latin typeface="Trebuchet MS" pitchFamily="34" charset="0"/>
                <a:cs typeface="Arial" pitchFamily="34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Trebuchet MS" pitchFamily="34" charset="0"/>
                <a:cs typeface="Arial" pitchFamily="34" charset="0"/>
              </a:rPr>
              <a:t>(456,000</a:t>
            </a:r>
            <a:r>
              <a:rPr lang="en-US" sz="2400" dirty="0">
                <a:solidFill>
                  <a:srgbClr val="003963"/>
                </a:solidFill>
                <a:latin typeface="Trebuchet MS" pitchFamily="34" charset="0"/>
                <a:cs typeface="Arial" pitchFamily="34" charset="0"/>
              </a:rPr>
              <a:t>, 15%),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FF0000"/>
                </a:solidFill>
                <a:latin typeface="Trebuchet MS" pitchFamily="34" charset="0"/>
                <a:cs typeface="Arial" pitchFamily="34" charset="0"/>
              </a:rPr>
              <a:t>Foreign entrepreneurs in Italy: </a:t>
            </a:r>
            <a:r>
              <a:rPr lang="en-US" sz="2400" b="1" dirty="0" smtClean="0">
                <a:solidFill>
                  <a:srgbClr val="FF0000"/>
                </a:solidFill>
                <a:latin typeface="Trebuchet MS" pitchFamily="34" charset="0"/>
                <a:cs typeface="Arial" pitchFamily="34" charset="0"/>
              </a:rPr>
              <a:t>550.000  </a:t>
            </a:r>
            <a:r>
              <a:rPr lang="en-US" sz="2400" dirty="0">
                <a:solidFill>
                  <a:srgbClr val="003963"/>
                </a:solidFill>
                <a:latin typeface="Trebuchet MS" pitchFamily="34" charset="0"/>
                <a:cs typeface="Arial" pitchFamily="34" charset="0"/>
              </a:rPr>
              <a:t>(9% of total companies),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3963"/>
                </a:solidFill>
                <a:latin typeface="Trebuchet MS" pitchFamily="34" charset="0"/>
                <a:cs typeface="Arial" pitchFamily="34" charset="0"/>
              </a:rPr>
              <a:t>To confirm the dynamism, vitality and importance of the foreign component </a:t>
            </a:r>
            <a:r>
              <a:rPr lang="en-US" sz="2400" dirty="0" smtClean="0">
                <a:solidFill>
                  <a:srgbClr val="003963"/>
                </a:solidFill>
                <a:latin typeface="Trebuchet MS" pitchFamily="34" charset="0"/>
                <a:cs typeface="Arial" pitchFamily="34" charset="0"/>
              </a:rPr>
              <a:t>there are </a:t>
            </a:r>
            <a:r>
              <a:rPr lang="en-US" sz="2400" dirty="0">
                <a:solidFill>
                  <a:srgbClr val="003963"/>
                </a:solidFill>
                <a:latin typeface="Trebuchet MS" pitchFamily="34" charset="0"/>
                <a:cs typeface="Arial" pitchFamily="34" charset="0"/>
              </a:rPr>
              <a:t>also data on their social security contributions (€ 10 billion) and </a:t>
            </a:r>
            <a:r>
              <a:rPr lang="en-US" sz="2400" dirty="0" smtClean="0">
                <a:solidFill>
                  <a:srgbClr val="003963"/>
                </a:solidFill>
                <a:latin typeface="Trebuchet MS" pitchFamily="34" charset="0"/>
                <a:cs typeface="Arial" pitchFamily="34" charset="0"/>
              </a:rPr>
              <a:t>taxes </a:t>
            </a:r>
            <a:r>
              <a:rPr lang="en-US" sz="2400" dirty="0">
                <a:solidFill>
                  <a:srgbClr val="003963"/>
                </a:solidFill>
                <a:latin typeface="Trebuchet MS" pitchFamily="34" charset="0"/>
                <a:cs typeface="Arial" pitchFamily="34" charset="0"/>
              </a:rPr>
              <a:t>(for an estimated 17 billion against a return on public spending </a:t>
            </a:r>
            <a:r>
              <a:rPr lang="en-US" sz="2400" dirty="0" smtClean="0">
                <a:solidFill>
                  <a:srgbClr val="003963"/>
                </a:solidFill>
                <a:latin typeface="Trebuchet MS" pitchFamily="34" charset="0"/>
                <a:cs typeface="Arial" pitchFamily="34" charset="0"/>
              </a:rPr>
              <a:t>for </a:t>
            </a:r>
            <a:r>
              <a:rPr lang="en-US" sz="2400" dirty="0">
                <a:solidFill>
                  <a:srgbClr val="003963"/>
                </a:solidFill>
                <a:latin typeface="Trebuchet MS" pitchFamily="34" charset="0"/>
                <a:cs typeface="Arial" pitchFamily="34" charset="0"/>
              </a:rPr>
              <a:t>them quantified in 14 , 7 billion euros).</a:t>
            </a:r>
            <a:endParaRPr kumimoji="0" lang="it-I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ntonio\Desktop\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6296" y="0"/>
            <a:ext cx="1907704" cy="1907704"/>
          </a:xfrm>
          <a:prstGeom prst="rect">
            <a:avLst/>
          </a:prstGeom>
          <a:noFill/>
        </p:spPr>
      </p:pic>
      <p:pic>
        <p:nvPicPr>
          <p:cNvPr id="1028" name="Picture 4" descr="C:\Users\antonio\Desktop\erasmus-plus-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-243408"/>
            <a:ext cx="2924054" cy="2079327"/>
          </a:xfrm>
          <a:prstGeom prst="rect">
            <a:avLst/>
          </a:prstGeom>
          <a:noFill/>
        </p:spPr>
      </p:pic>
      <p:pic>
        <p:nvPicPr>
          <p:cNvPr id="6" name="Immagine 5" descr="immigrazione-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55776" y="2636912"/>
            <a:ext cx="4330767" cy="37894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ntonio\Desktop\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6296" y="0"/>
            <a:ext cx="1907704" cy="1907704"/>
          </a:xfrm>
          <a:prstGeom prst="rect">
            <a:avLst/>
          </a:prstGeom>
          <a:noFill/>
        </p:spPr>
      </p:pic>
      <p:pic>
        <p:nvPicPr>
          <p:cNvPr id="1028" name="Picture 4" descr="C:\Users\antonio\Desktop\erasmus-plus-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-243408"/>
            <a:ext cx="2924054" cy="2079327"/>
          </a:xfrm>
          <a:prstGeom prst="rect">
            <a:avLst/>
          </a:prstGeom>
          <a:noFill/>
        </p:spPr>
      </p:pic>
      <p:pic>
        <p:nvPicPr>
          <p:cNvPr id="5" name="Immagine 4" descr="immigrazione-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1754433"/>
            <a:ext cx="5832648" cy="5103567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6372200" y="3068960"/>
            <a:ext cx="22322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err="1"/>
              <a:t>Industry</a:t>
            </a:r>
            <a:r>
              <a:rPr lang="it-IT" b="1" dirty="0"/>
              <a:t>;</a:t>
            </a:r>
          </a:p>
          <a:p>
            <a:r>
              <a:rPr lang="it-IT" b="1" dirty="0" err="1"/>
              <a:t>Agriculture</a:t>
            </a:r>
            <a:r>
              <a:rPr lang="it-IT" b="1" dirty="0"/>
              <a:t>;</a:t>
            </a:r>
          </a:p>
          <a:p>
            <a:r>
              <a:rPr lang="it-IT" b="1" dirty="0"/>
              <a:t>Services.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ntonio\Desktop\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6296" y="0"/>
            <a:ext cx="1907704" cy="1907704"/>
          </a:xfrm>
          <a:prstGeom prst="rect">
            <a:avLst/>
          </a:prstGeom>
          <a:noFill/>
        </p:spPr>
      </p:pic>
      <p:pic>
        <p:nvPicPr>
          <p:cNvPr id="1028" name="Picture 4" descr="C:\Users\antonio\Desktop\erasmus-plus-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-243408"/>
            <a:ext cx="2924054" cy="2079327"/>
          </a:xfrm>
          <a:prstGeom prst="rect">
            <a:avLst/>
          </a:prstGeom>
          <a:noFill/>
        </p:spPr>
      </p:pic>
      <p:sp>
        <p:nvSpPr>
          <p:cNvPr id="5" name="Rettangolo 4"/>
          <p:cNvSpPr/>
          <p:nvPr/>
        </p:nvSpPr>
        <p:spPr>
          <a:xfrm>
            <a:off x="0" y="2708920"/>
            <a:ext cx="91440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In </a:t>
            </a:r>
            <a:r>
              <a:rPr lang="en-US" sz="2400" dirty="0" smtClean="0"/>
              <a:t>2015, </a:t>
            </a:r>
            <a:r>
              <a:rPr lang="en-US" sz="2400" dirty="0"/>
              <a:t>landings in the southern coasts of Europe involved more than one million people, including 850,000 in Greece and 150,000 in Italy.</a:t>
            </a:r>
            <a:endParaRPr lang="it-IT" sz="2400" dirty="0" smtClean="0"/>
          </a:p>
          <a:p>
            <a:pPr algn="ctr"/>
            <a:endParaRPr lang="it-IT" sz="2400" dirty="0" smtClean="0"/>
          </a:p>
          <a:p>
            <a:pPr algn="ctr"/>
            <a:r>
              <a:rPr lang="it-IT" sz="2400" dirty="0" smtClean="0"/>
              <a:t> </a:t>
            </a:r>
            <a:r>
              <a:rPr lang="it-IT" sz="2400" b="1" dirty="0" err="1" smtClean="0"/>
              <a:t>Migrants</a:t>
            </a:r>
            <a:r>
              <a:rPr lang="it-IT" sz="2400" b="1" dirty="0" smtClean="0"/>
              <a:t> 2017: the </a:t>
            </a:r>
            <a:r>
              <a:rPr lang="it-IT" sz="2400" b="1" dirty="0" err="1" smtClean="0"/>
              <a:t>numbers</a:t>
            </a:r>
            <a:r>
              <a:rPr lang="it-IT" sz="2400" b="1" dirty="0" smtClean="0"/>
              <a:t> in Italy </a:t>
            </a:r>
          </a:p>
          <a:p>
            <a:pPr algn="ctr"/>
            <a:endParaRPr lang="it-IT" sz="2400" b="1" dirty="0" smtClean="0"/>
          </a:p>
          <a:p>
            <a:r>
              <a:rPr lang="en-US" sz="2400" dirty="0"/>
              <a:t>According to </a:t>
            </a:r>
            <a:r>
              <a:rPr lang="en-US" sz="2400" dirty="0" err="1"/>
              <a:t>Unhcr</a:t>
            </a:r>
            <a:r>
              <a:rPr lang="en-US" sz="2400" dirty="0"/>
              <a:t> data, </a:t>
            </a:r>
            <a:r>
              <a:rPr lang="en-US" sz="2400" b="1" dirty="0">
                <a:solidFill>
                  <a:srgbClr val="FF0000"/>
                </a:solidFill>
              </a:rPr>
              <a:t>between January 1 and April 21, 2017</a:t>
            </a:r>
            <a:r>
              <a:rPr lang="en-US" sz="2400" dirty="0"/>
              <a:t>, 36,637 people landed in Italy. </a:t>
            </a:r>
            <a:r>
              <a:rPr lang="en-US" sz="2400" dirty="0" smtClean="0"/>
              <a:t>This number is much higher </a:t>
            </a:r>
            <a:r>
              <a:rPr lang="en-US" sz="2400" dirty="0"/>
              <a:t>than </a:t>
            </a:r>
            <a:r>
              <a:rPr lang="en-US" sz="2400" dirty="0" smtClean="0"/>
              <a:t>the one referring to </a:t>
            </a:r>
            <a:r>
              <a:rPr lang="en-US" sz="2400" dirty="0"/>
              <a:t>the same period of 2016, when 18,784 people (+ 29%) arrived.</a:t>
            </a:r>
          </a:p>
          <a:p>
            <a:r>
              <a:rPr lang="en-US" sz="2400" dirty="0"/>
              <a:t>In March 2017, 10802 migrants arrived in </a:t>
            </a:r>
            <a:r>
              <a:rPr lang="en-US" sz="2400" dirty="0" smtClean="0"/>
              <a:t>Italy by sea, </a:t>
            </a:r>
            <a:r>
              <a:rPr lang="en-US" sz="2400" dirty="0"/>
              <a:t>12% more than last year, five times more than March 2015.</a:t>
            </a:r>
            <a:endParaRPr lang="it-IT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1167</TotalTime>
  <Words>1210</Words>
  <Application>Microsoft Office PowerPoint</Application>
  <PresentationFormat>Skjermfremvisning (4:3)</PresentationFormat>
  <Paragraphs>75</Paragraphs>
  <Slides>31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31</vt:i4>
      </vt:variant>
    </vt:vector>
  </HeadingPairs>
  <TitlesOfParts>
    <vt:vector size="36" baseType="lpstr">
      <vt:lpstr>Arial</vt:lpstr>
      <vt:lpstr>Calibri</vt:lpstr>
      <vt:lpstr>Times New Roman</vt:lpstr>
      <vt:lpstr>Trebuchet MS</vt:lpstr>
      <vt:lpstr>Tema di Office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antonio carollo</dc:creator>
  <cp:lastModifiedBy>John Fleten</cp:lastModifiedBy>
  <cp:revision>35</cp:revision>
  <dcterms:created xsi:type="dcterms:W3CDTF">2017-04-21T16:17:36Z</dcterms:created>
  <dcterms:modified xsi:type="dcterms:W3CDTF">2017-11-28T12:50:48Z</dcterms:modified>
</cp:coreProperties>
</file>